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7" r:id="rId2"/>
    <p:sldId id="1157" r:id="rId3"/>
    <p:sldId id="1211" r:id="rId4"/>
    <p:sldId id="1161" r:id="rId5"/>
    <p:sldId id="1162" r:id="rId6"/>
    <p:sldId id="1213" r:id="rId7"/>
    <p:sldId id="1214" r:id="rId8"/>
    <p:sldId id="1212" r:id="rId9"/>
    <p:sldId id="1215" r:id="rId10"/>
    <p:sldId id="1216" r:id="rId11"/>
    <p:sldId id="1227" r:id="rId12"/>
    <p:sldId id="1217" r:id="rId13"/>
    <p:sldId id="1226" r:id="rId14"/>
    <p:sldId id="1228" r:id="rId15"/>
    <p:sldId id="1229" r:id="rId16"/>
    <p:sldId id="1231" r:id="rId17"/>
    <p:sldId id="1232" r:id="rId18"/>
    <p:sldId id="1233" r:id="rId19"/>
    <p:sldId id="1234" r:id="rId20"/>
    <p:sldId id="1207" r:id="rId21"/>
    <p:sldId id="1218" r:id="rId22"/>
    <p:sldId id="1210" r:id="rId23"/>
    <p:sldId id="1203" r:id="rId24"/>
    <p:sldId id="1204" r:id="rId2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EDEFDD"/>
    <a:srgbClr val="00CC66"/>
    <a:srgbClr val="FFFF99"/>
    <a:srgbClr val="FF9900"/>
    <a:srgbClr val="FF3300"/>
    <a:srgbClr val="663300"/>
    <a:srgbClr val="A62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3" autoAdjust="0"/>
    <p:restoredTop sz="77712" autoAdjust="0"/>
  </p:normalViewPr>
  <p:slideViewPr>
    <p:cSldViewPr>
      <p:cViewPr varScale="1">
        <p:scale>
          <a:sx n="90" d="100"/>
          <a:sy n="90" d="100"/>
        </p:scale>
        <p:origin x="-9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98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5.8035714285714302E-2"/>
          <c:y val="0.23423423423423426"/>
          <c:w val="0.82738095238095233"/>
          <c:h val="0.5735735735735737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angol</c:v>
                </c:pt>
              </c:strCache>
            </c:strRef>
          </c:tx>
          <c:spPr>
            <a:solidFill>
              <a:srgbClr val="008000"/>
            </a:solidFill>
            <a:ln w="33644">
              <a:noFill/>
            </a:ln>
          </c:spPr>
          <c:dLbls>
            <c:dLbl>
              <c:idx val="8"/>
              <c:layout>
                <c:manualLayout>
                  <c:x val="5.5172106347612963E-3"/>
                  <c:y val="-2.2549471131004899E-2"/>
                </c:manualLayout>
              </c:layout>
              <c:spPr>
                <a:noFill/>
                <a:ln w="33644">
                  <a:noFill/>
                </a:ln>
              </c:spPr>
              <c:txPr>
                <a:bodyPr/>
                <a:lstStyle/>
                <a:p>
                  <a:pPr>
                    <a:defRPr sz="1192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hu-HU"/>
                </a:p>
              </c:txPr>
              <c:dLblPos val="outEnd"/>
              <c:showVal val="1"/>
            </c:dLbl>
            <c:spPr>
              <a:noFill/>
              <a:ln w="33644">
                <a:noFill/>
              </a:ln>
            </c:spPr>
            <c:txPr>
              <a:bodyPr/>
              <a:lstStyle/>
              <a:p>
                <a:pPr>
                  <a:defRPr sz="145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hu-HU"/>
              </a:p>
            </c:txPr>
            <c:showVal val="1"/>
          </c:dLbls>
          <c:cat>
            <c:numRef>
              <c:f>Sheet1!$B$1:$M$1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9"/>
                <c:pt idx="0">
                  <c:v>61</c:v>
                </c:pt>
                <c:pt idx="1">
                  <c:v>63</c:v>
                </c:pt>
                <c:pt idx="2">
                  <c:v>65</c:v>
                </c:pt>
                <c:pt idx="3">
                  <c:v>66</c:v>
                </c:pt>
                <c:pt idx="4">
                  <c:v>67.5</c:v>
                </c:pt>
                <c:pt idx="5">
                  <c:v>69.7</c:v>
                </c:pt>
                <c:pt idx="6">
                  <c:v>71.099999999999994</c:v>
                </c:pt>
                <c:pt idx="7">
                  <c:v>72.23</c:v>
                </c:pt>
                <c:pt idx="8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magyar</c:v>
                </c:pt>
              </c:strCache>
            </c:strRef>
          </c:tx>
          <c:spPr>
            <a:solidFill>
              <a:srgbClr val="0000FF"/>
            </a:solidFill>
            <a:ln w="33644">
              <a:noFill/>
            </a:ln>
          </c:spPr>
          <c:dLbls>
            <c:dLbl>
              <c:idx val="4"/>
              <c:layout>
                <c:manualLayout>
                  <c:x val="2.9509310854010738E-3"/>
                  <c:y val="-1.884096778812411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7935537799490275E-3"/>
                  <c:y val="-1.9447535990089884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5.1004621887827907E-3"/>
                  <c:y val="-3.0480667917429986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4.9288721177036705E-3"/>
                  <c:y val="-2.645127286593342E-2"/>
                </c:manualLayout>
              </c:layout>
              <c:spPr>
                <a:noFill/>
                <a:ln w="33644">
                  <a:noFill/>
                </a:ln>
              </c:spPr>
              <c:txPr>
                <a:bodyPr/>
                <a:lstStyle/>
                <a:p>
                  <a:pPr>
                    <a:defRPr sz="1192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hu-HU"/>
                </a:p>
              </c:txPr>
              <c:dLblPos val="outEnd"/>
              <c:showVal val="1"/>
            </c:dLbl>
            <c:dLbl>
              <c:idx val="8"/>
              <c:layout>
                <c:manualLayout>
                  <c:x val="6.0369051428696254E-3"/>
                  <c:y val="-1.8585409249349715E-2"/>
                </c:manualLayout>
              </c:layout>
              <c:spPr>
                <a:noFill/>
                <a:ln w="33644">
                  <a:noFill/>
                </a:ln>
              </c:spPr>
              <c:txPr>
                <a:bodyPr/>
                <a:lstStyle/>
                <a:p>
                  <a:pPr>
                    <a:defRPr sz="1192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hu-HU"/>
                </a:p>
              </c:txPr>
              <c:dLblPos val="outEnd"/>
              <c:showVal val="1"/>
            </c:dLbl>
            <c:spPr>
              <a:noFill/>
              <a:ln w="33644">
                <a:noFill/>
              </a:ln>
            </c:spPr>
            <c:txPr>
              <a:bodyPr/>
              <a:lstStyle/>
              <a:p>
                <a:pPr>
                  <a:defRPr sz="145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hu-HU"/>
              </a:p>
            </c:txPr>
            <c:showVal val="1"/>
          </c:dLbls>
          <c:cat>
            <c:numRef>
              <c:f>Sheet1!$B$1:$M$1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9"/>
                <c:pt idx="0">
                  <c:v>39</c:v>
                </c:pt>
                <c:pt idx="1">
                  <c:v>37</c:v>
                </c:pt>
                <c:pt idx="2">
                  <c:v>35</c:v>
                </c:pt>
                <c:pt idx="3">
                  <c:v>34</c:v>
                </c:pt>
                <c:pt idx="4">
                  <c:v>32.5</c:v>
                </c:pt>
                <c:pt idx="5">
                  <c:v>30.3</c:v>
                </c:pt>
                <c:pt idx="6">
                  <c:v>28.9</c:v>
                </c:pt>
                <c:pt idx="7">
                  <c:v>27.77</c:v>
                </c:pt>
                <c:pt idx="8">
                  <c:v>26</c:v>
                </c:pt>
              </c:numCache>
            </c:numRef>
          </c:val>
        </c:ser>
        <c:axId val="82695680"/>
        <c:axId val="87408640"/>
      </c:barChart>
      <c:catAx>
        <c:axId val="82695680"/>
        <c:scaling>
          <c:orientation val="minMax"/>
        </c:scaling>
        <c:axPos val="b"/>
        <c:numFmt formatCode="General" sourceLinked="1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hu-HU"/>
          </a:p>
        </c:txPr>
        <c:crossAx val="87408640"/>
        <c:crossesAt val="0"/>
        <c:lblAlgn val="ctr"/>
        <c:lblOffset val="100"/>
        <c:tickLblSkip val="1"/>
        <c:tickMarkSkip val="1"/>
      </c:catAx>
      <c:valAx>
        <c:axId val="87408640"/>
        <c:scaling>
          <c:orientation val="minMax"/>
          <c:max val="100"/>
        </c:scaling>
        <c:axPos val="l"/>
        <c:numFmt formatCode="General" sourceLinked="1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hu-HU"/>
          </a:p>
        </c:txPr>
        <c:crossAx val="82695680"/>
        <c:crosses val="autoZero"/>
        <c:crossBetween val="between"/>
        <c:majorUnit val="20"/>
      </c:valAx>
      <c:spPr>
        <a:noFill/>
        <a:ln w="33644">
          <a:noFill/>
        </a:ln>
      </c:spPr>
    </c:plotArea>
    <c:legend>
      <c:legendPos val="t"/>
      <c:layout>
        <c:manualLayout>
          <c:xMode val="edge"/>
          <c:yMode val="edge"/>
          <c:x val="0.55654761904761907"/>
          <c:y val="1.8018018018018025E-2"/>
          <c:w val="0.4330357142857143"/>
          <c:h val="9.6096096096096137E-2"/>
        </c:manualLayout>
      </c:layout>
      <c:spPr>
        <a:noFill/>
        <a:ln w="4205">
          <a:solidFill>
            <a:schemeClr val="tx1"/>
          </a:solidFill>
          <a:prstDash val="solid"/>
        </a:ln>
      </c:spPr>
      <c:txPr>
        <a:bodyPr/>
        <a:lstStyle/>
        <a:p>
          <a:pPr>
            <a:defRPr sz="1457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hu-H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hu-H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B8F1CD-C989-45C0-AF35-F962B90FBF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5971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876"/>
            <a:ext cx="498539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2AB28B-64A0-4A9D-958C-923E91E89B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99511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FE1B6-6A7B-4BD6-8594-809FE4C7E815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Több mint 20 évvel az</a:t>
            </a:r>
            <a:r>
              <a:rPr lang="hu-HU" baseline="0" dirty="0" smtClean="0"/>
              <a:t> állami szabványosítás megszűnése és az EU csatlakozási feltételeknek is megfelelő, a  piacgazdaságokban elfogadott elvek alapján megfogalmazott szabványosítási törvény hatályba lépése után is ismételten felvetődik a</a:t>
            </a:r>
            <a:r>
              <a:rPr lang="hu-HU" dirty="0" smtClean="0"/>
              <a:t> szabványok kötelezősége, ingyenessége, ezért úgy</a:t>
            </a:r>
            <a:r>
              <a:rPr lang="hu-HU" baseline="0" dirty="0" smtClean="0"/>
              <a:t> gondolom ismét beszélni kell arról, hogy mit is jelenetek, mivel is járnak a szabványok esetén az önkéntes és kötelező kifejezések.</a:t>
            </a:r>
          </a:p>
          <a:p>
            <a:r>
              <a:rPr lang="hu-HU" dirty="0" smtClean="0"/>
              <a:t>Kötelező – jogszabály – ehhez képest önkéntes a szabvány, de pl. szerződés, </a:t>
            </a:r>
            <a:r>
              <a:rPr lang="hu-HU" dirty="0" err="1" smtClean="0"/>
              <a:t>-önként</a:t>
            </a:r>
            <a:r>
              <a:rPr lang="hu-HU" dirty="0" smtClean="0"/>
              <a:t> vállalat kötelezettség – mert hasznos –emiatt nem is kell,</a:t>
            </a:r>
            <a:r>
              <a:rPr lang="hu-HU" baseline="0" dirty="0" smtClean="0"/>
              <a:t> hogy jogszabályhoz hasonlóan kötelező legyen</a:t>
            </a:r>
          </a:p>
          <a:p>
            <a:r>
              <a:rPr lang="hu-HU" baseline="0" dirty="0" smtClean="0"/>
              <a:t>Hozzáférés – önkéntes szabványokat megfelelő áron meg lehet vásárolni – ez egyben lehetőséget is teremt arra, hogy </a:t>
            </a:r>
            <a:r>
              <a:rPr lang="hu-HU" baseline="0" dirty="0" smtClean="0"/>
              <a:t>a gazdaság igényeinek megfelelően legyenek szabványok kidolgozva. – tehát egy önszabályozó önfenntartó rendszer alakulhat így ki –  </a:t>
            </a:r>
            <a:r>
              <a:rPr lang="hu-HU" baseline="0" dirty="0" err="1" smtClean="0"/>
              <a:t>Mo</a:t>
            </a:r>
            <a:r>
              <a:rPr lang="hu-HU" baseline="0" dirty="0" smtClean="0"/>
              <a:t> viszont egy kis szabványpiac, ha csak a szabványok eladásából </a:t>
            </a:r>
            <a:r>
              <a:rPr lang="hu-HU" baseline="0" dirty="0" err="1" smtClean="0"/>
              <a:t>finaszíroznánk</a:t>
            </a:r>
            <a:r>
              <a:rPr lang="hu-HU" baseline="0" dirty="0" smtClean="0"/>
              <a:t> az MSZT-t, akkor meg kellene emelnünk jelentően a szabványok árát, pl. egy felvonóra vonatkozó szabványból ha húsz egy-néhány példányt el tudunk adni, az már jó eladási db. Számnak számít – pedig ennyi bevételből nem sok mindent lehet finanszírozni. Ezzel együtt az én hipotézisem az, hogy  ha a szabványalkalmazók a jogszabályoknak megfelelően az MSZT-től szereznék be a szabványokat, akkor akár még a bolti bevétel is elegendő lehetne az a nemzeti szabványosítás fenntartására. ISO 9001 1000 db eladva – 10 000 tanúsított cég</a:t>
            </a:r>
          </a:p>
          <a:p>
            <a:r>
              <a:rPr lang="hu-HU" baseline="0" dirty="0" smtClean="0"/>
              <a:t>Ingyenes a gipsz művek által ingyen megkapott kötelező szabvány? Semmi sincs ingyen – a kormányzatnak kellene kárpótolni  az MSZT-t a kieső bevétel miatt, ez adóbevételből történne, ami mindannyiunk adóterhének növeléséhez vezethetne. Ugyanakkor </a:t>
            </a:r>
            <a:r>
              <a:rPr lang="hu-HU" baseline="0" dirty="0" err="1" smtClean="0"/>
              <a:t>Mo</a:t>
            </a:r>
            <a:r>
              <a:rPr lang="hu-HU" baseline="0" dirty="0" smtClean="0"/>
              <a:t> EU és WTO tagsága kérdőjeleződne meg. </a:t>
            </a:r>
          </a:p>
          <a:p>
            <a:r>
              <a:rPr lang="hu-HU" baseline="0" dirty="0" smtClean="0"/>
              <a:t>Ha kötelező egy szabvány, akkor attól csak előzetes engedéllyel lehet eltérni. Az önkéntes szabványoktól saját felelőségére bármikor el lehet térni, de nyilván tudni kell igazolni, hogy a szabvány szerintivel legalább egyenértékű a saját követelmény endszer szerinti megoldás.</a:t>
            </a:r>
          </a:p>
          <a:p>
            <a:r>
              <a:rPr lang="hu-HU" baseline="0" dirty="0" smtClean="0"/>
              <a:t>Az önkéntes szabvány még elő is segíti a műszaki fejlődést, az innovációt, hiszen a szabványkövetelményeihez képest meg lehet fogalmazni a fejlesztési célt, és a kutatás fejlesztéshez szükséges adatok megállapításához ás cseréjéhez megbízható megoldásokat adnak a  vizsgálati, mérési és kommunikációs szabványok.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Magyarországon </a:t>
            </a:r>
            <a:r>
              <a:rPr lang="hu-HU" baseline="0" dirty="0" smtClean="0"/>
              <a:t>a nemzeti szabványosításról szóló 1995. évi </a:t>
            </a:r>
            <a:r>
              <a:rPr lang="hu-HU" baseline="0" dirty="0" err="1" smtClean="0"/>
              <a:t>XXVIII-as</a:t>
            </a:r>
            <a:r>
              <a:rPr lang="hu-HU" baseline="0" dirty="0" smtClean="0"/>
              <a:t> törvény rendelkezik arról, hogy a szabványok alkalmazása önkéntes, és hogyan  kell értelmezni a </a:t>
            </a:r>
            <a:r>
              <a:rPr lang="hu-HU" baseline="0" dirty="0" smtClean="0"/>
              <a:t>jogszabályokban a szabványh</a:t>
            </a:r>
            <a:r>
              <a:rPr lang="hu-HU" baseline="0" dirty="0" smtClean="0"/>
              <a:t>ivatkozásokat </a:t>
            </a:r>
            <a:br>
              <a:rPr lang="hu-HU" baseline="0" dirty="0" smtClean="0"/>
            </a:br>
            <a:r>
              <a:rPr lang="hu-HU" sz="1200" dirty="0" smtClean="0"/>
              <a:t>Nemzeti szabvány alkalmazása önkéntes.  Műszaki tartalmú jogszabály hivatkozhat nemzeti szabványra, amelynek alkalmazását úgy kell tekinteni, hogy az adott jogszabály vonatkozó követelményei is teljesülnek.</a:t>
            </a:r>
            <a:r>
              <a:rPr lang="hu-HU" dirty="0" smtClean="0"/>
              <a:t> Mivel ez törvény, a rendeleteknél erősebb, így ha egy rendelet szövege kötelezővé tenné is a szabványt, a hivatkozást akkor is úgy kell értelmezni, </a:t>
            </a:r>
            <a:r>
              <a:rPr lang="hu-HU" baseline="0" dirty="0" smtClean="0"/>
              <a:t>ahogy a törvény tartalmazza. </a:t>
            </a:r>
            <a:r>
              <a:rPr lang="hu-HU" dirty="0" smtClean="0"/>
              <a:t>  - </a:t>
            </a:r>
          </a:p>
          <a:p>
            <a:r>
              <a:rPr lang="hu-HU" dirty="0" smtClean="0"/>
              <a:t>Ez az</a:t>
            </a:r>
            <a:r>
              <a:rPr lang="hu-HU" baseline="0" dirty="0" smtClean="0"/>
              <a:t> európai új megközelítés elvét fejezi ki, a felvonókra vonatkozó EU irányelvek is ilyenek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irányelvek lényeges és alapvető követelményeket  tartalmaznak.</a:t>
            </a:r>
          </a:p>
          <a:p>
            <a:r>
              <a:rPr lang="hu-HU" dirty="0" smtClean="0"/>
              <a:t>Szabványokra való hivatkozás (OJEU) harmonizált szabványok - az alapvető követelmények teljesítésére elfogadott, de nem kötelező megoldást adó európai szabványok </a:t>
            </a:r>
          </a:p>
          <a:p>
            <a:r>
              <a:rPr lang="hu-HU" dirty="0" smtClean="0"/>
              <a:t>Megfelelőség értékelés - a harmonizált szabványoknak megfelelő termék egyben az irányelv alapvető követelményeinek is megfelel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Közvetlenül a felvonókra vonatkozik a </a:t>
            </a:r>
            <a:r>
              <a:rPr lang="hu-HU" b="1" dirty="0" smtClean="0"/>
              <a:t>- </a:t>
            </a:r>
            <a:r>
              <a:rPr lang="hu-HU" dirty="0" err="1" smtClean="0"/>
              <a:t>a</a:t>
            </a:r>
            <a:r>
              <a:rPr lang="hu-HU" dirty="0" smtClean="0"/>
              <a:t> felvonók és a felvonókhoz készült biztonsági berendezések biztonsági követelményeiről és megfelelőségének tanúsításáról rendelkező </a:t>
            </a:r>
            <a:r>
              <a:rPr lang="hu-HU" b="1" dirty="0" smtClean="0">
                <a:solidFill>
                  <a:srgbClr val="0000CC"/>
                </a:solidFill>
              </a:rPr>
              <a:t>2014/33/EU</a:t>
            </a:r>
            <a:r>
              <a:rPr lang="hu-HU" b="1" dirty="0" smtClean="0"/>
              <a:t> irányelv, amelyet a 28/2016. (VIII. 23.) NGM rendelet vezetett be a magyar jogrendbe,</a:t>
            </a:r>
            <a:r>
              <a:rPr lang="hu-HU" b="1" baseline="0" dirty="0" smtClean="0"/>
              <a:t> </a:t>
            </a:r>
            <a:r>
              <a:rPr lang="hu-HU" b="0" baseline="0" dirty="0" smtClean="0"/>
              <a:t>de más irányelvek követelményeit is </a:t>
            </a:r>
            <a:r>
              <a:rPr lang="hu-HU" b="0" baseline="0" dirty="0" err="1" smtClean="0"/>
              <a:t>teéljesíteni</a:t>
            </a:r>
            <a:r>
              <a:rPr lang="hu-HU" b="0" baseline="0" dirty="0" smtClean="0"/>
              <a:t> kell a felvonók esetén – ilye, az </a:t>
            </a:r>
            <a:r>
              <a:rPr lang="hu-HU" b="0" baseline="0" dirty="0" err="1" smtClean="0"/>
              <a:t>eletromágneses</a:t>
            </a:r>
            <a:r>
              <a:rPr lang="hu-HU" b="0" baseline="0" dirty="0" smtClean="0"/>
              <a:t> összeférhetőség, a gépek biztonsága, avagy a kisfeszültségű irányelv.</a:t>
            </a:r>
            <a:endParaRPr lang="hu-HU" b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Az új </a:t>
            </a:r>
            <a:r>
              <a:rPr lang="hu-HU" b="0" dirty="0" smtClean="0">
                <a:solidFill>
                  <a:srgbClr val="0000CC"/>
                </a:solidFill>
              </a:rPr>
              <a:t>2014/33/EU felvonó irányelv alapvető követelményeinek teljesítésére elfogadott</a:t>
            </a:r>
            <a:r>
              <a:rPr lang="hu-HU" b="0" baseline="0" dirty="0" smtClean="0">
                <a:solidFill>
                  <a:srgbClr val="0000CC"/>
                </a:solidFill>
              </a:rPr>
              <a:t> részletes műszaki megoldásokat, követelményeket tartalmazó harmonizált európai felvonó szabványok már léteznek, ezeket át kell dolgozni a </a:t>
            </a:r>
            <a:r>
              <a:rPr lang="hu-HU" b="0" baseline="0" dirty="0" err="1" smtClean="0">
                <a:solidFill>
                  <a:srgbClr val="0000CC"/>
                </a:solidFill>
              </a:rPr>
              <a:t>hEN-eket</a:t>
            </a:r>
            <a:r>
              <a:rPr lang="hu-HU" b="0" baseline="0" dirty="0" smtClean="0">
                <a:solidFill>
                  <a:srgbClr val="0000CC"/>
                </a:solidFill>
              </a:rPr>
              <a:t> </a:t>
            </a:r>
            <a:r>
              <a:rPr lang="hu-HU" b="0" baseline="0" dirty="0" err="1" smtClean="0">
                <a:solidFill>
                  <a:srgbClr val="0000CC"/>
                </a:solidFill>
              </a:rPr>
              <a:t>a</a:t>
            </a:r>
            <a:r>
              <a:rPr lang="hu-HU" b="0" baseline="0" dirty="0" smtClean="0">
                <a:solidFill>
                  <a:srgbClr val="0000CC"/>
                </a:solidFill>
              </a:rPr>
              <a:t> tartalmuk korszerűsítése és az új  irányelvvel való összhang megteremtése, valamint  az irányelv alapvető követelményei és a szabványok közötti kapcsolatot tartalmazó ZA mellékletek korszerűsítése érdekében. Erre az európai bizottság ki is adta a megbízást a </a:t>
            </a:r>
            <a:r>
              <a:rPr lang="hu-HU" b="0" baseline="0" dirty="0" err="1" smtClean="0">
                <a:solidFill>
                  <a:srgbClr val="0000CC"/>
                </a:solidFill>
              </a:rPr>
              <a:t>CENnek</a:t>
            </a:r>
            <a:r>
              <a:rPr lang="hu-HU" b="0" baseline="0" dirty="0" smtClean="0">
                <a:solidFill>
                  <a:srgbClr val="0000CC"/>
                </a:solidFill>
              </a:rPr>
              <a:t>, ez képezi a felvonók  európai szabványosítási programjának gerincét.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A megbízás alapján megkezdődött  </a:t>
            </a:r>
            <a:r>
              <a:rPr lang="hu-HU" sz="1200" b="0" dirty="0" smtClean="0">
                <a:solidFill>
                  <a:srgbClr val="000000"/>
                </a:solidFill>
                <a:latin typeface="Arial"/>
                <a:ea typeface="Times New Roman"/>
              </a:rPr>
              <a:t>a felvonók szerkezetének és beépítésének biztonsági előírásaira vonatkozó </a:t>
            </a:r>
            <a:r>
              <a:rPr lang="hu-HU" b="0" dirty="0" smtClean="0"/>
              <a:t> EN 81-es szabványsorozat korszerűsítése, ezek közül itt a </a:t>
            </a:r>
            <a:r>
              <a:rPr lang="hu-HU" sz="1200" b="0" dirty="0" smtClean="0">
                <a:solidFill>
                  <a:srgbClr val="000000"/>
                </a:solidFill>
                <a:latin typeface="Arial"/>
                <a:ea typeface="Times New Roman"/>
              </a:rPr>
              <a:t>Személy- és teherszállításra használt felvonókra vonatkozó 20-as részek vannak felsorolva, </a:t>
            </a:r>
            <a:r>
              <a:rPr lang="hu-HU" sz="1200" b="0" dirty="0" smtClean="0">
                <a:solidFill>
                  <a:srgbClr val="000000"/>
                </a:solidFill>
                <a:latin typeface="Cambria" pitchFamily="18" charset="0"/>
                <a:ea typeface="Times New Roman"/>
                <a:cs typeface="Times New Roman"/>
              </a:rPr>
              <a:t>: az Új személy- és személy-teher felvonók meglévő épületekben történő  létesítésére vonatkozó </a:t>
            </a:r>
            <a:r>
              <a:rPr lang="hu-HU" sz="1200" b="0" dirty="0" smtClean="0">
                <a:solidFill>
                  <a:srgbClr val="000000"/>
                </a:solidFill>
                <a:latin typeface="Arial"/>
                <a:ea typeface="Times New Roman"/>
              </a:rPr>
              <a:t>a 21. rész már elkészült.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 Felülvizsgálatokra és vizsgálatokra vonatkozó 50-es részek</a:t>
            </a:r>
            <a:r>
              <a:rPr lang="hu-HU" baseline="0" dirty="0" smtClean="0"/>
              <a:t> is készülnek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  <a:t>A személy- és személy-teher felvonók különleges alkalmazásaira irányuló 70-es részek korszerűsítése is jó úton halad, a </a:t>
            </a:r>
            <a:r>
              <a:rPr lang="hu-HU" sz="1200" dirty="0" err="1" smtClean="0">
                <a:solidFill>
                  <a:srgbClr val="000000"/>
                </a:solidFill>
                <a:latin typeface="Cambria"/>
                <a:ea typeface="Times New Roman"/>
                <a:cs typeface="Arial"/>
              </a:rPr>
              <a:t>Vandálbiztos</a:t>
            </a:r>
            <a:r>
              <a:rPr lang="hu-HU" sz="1200" dirty="0" smtClean="0">
                <a:solidFill>
                  <a:srgbClr val="000000"/>
                </a:solidFill>
                <a:latin typeface="Cambria"/>
                <a:ea typeface="Times New Roman"/>
                <a:cs typeface="Arial"/>
              </a:rPr>
              <a:t> felvonókról szóló 71-es rész már elkészült.</a:t>
            </a:r>
            <a:endParaRPr lang="hu-HU" sz="1200" dirty="0" smtClean="0">
              <a:latin typeface="Arial"/>
              <a:ea typeface="SimSun"/>
              <a:cs typeface="Times New Roman"/>
            </a:endParaRPr>
          </a:p>
          <a:p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81-es sorozat utolsó része a </a:t>
            </a:r>
            <a:r>
              <a:rPr lang="hu-HU" sz="1200" dirty="0" smtClean="0">
                <a:solidFill>
                  <a:srgbClr val="0000CC"/>
                </a:solidFill>
                <a:latin typeface="Cambria"/>
                <a:ea typeface="Times New Roman"/>
                <a:cs typeface="Arial"/>
              </a:rPr>
              <a:t>Meglévő személy- és személy-teher felvonók biztonsági szintje emelésének követelményeire vonatkozó 80-as rész is készül, az EN 81-es sorozat mellett </a:t>
            </a:r>
            <a:r>
              <a:rPr lang="hu-HU" sz="1200" baseline="0" dirty="0" smtClean="0">
                <a:solidFill>
                  <a:srgbClr val="0000CC"/>
                </a:solidFill>
                <a:latin typeface="Cambria"/>
                <a:ea typeface="Times New Roman"/>
                <a:cs typeface="Arial"/>
              </a:rPr>
              <a:t>az EMC zavartűrésre vonatkozó </a:t>
            </a:r>
            <a:r>
              <a:rPr lang="hu-HU" sz="1200" dirty="0" err="1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prEN</a:t>
            </a:r>
            <a:r>
              <a:rPr lang="hu-HU" sz="1200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12016,</a:t>
            </a:r>
            <a:r>
              <a:rPr lang="hu-HU" sz="1200" baseline="0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valamint a karbantartásról szóló </a:t>
            </a:r>
            <a:r>
              <a:rPr lang="hu-HU" sz="1200" dirty="0" err="1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prEN</a:t>
            </a:r>
            <a:r>
              <a:rPr lang="hu-HU" sz="1200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13015 korszerűsítése is megkezdődött.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solidFill>
                <a:schemeClr val="tx1"/>
              </a:solidFill>
              <a:latin typeface="Arial"/>
              <a:ea typeface="SimSun"/>
              <a:cs typeface="Times New Roman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solidFill>
                <a:schemeClr val="tx1"/>
              </a:solidFill>
              <a:latin typeface="Arial"/>
              <a:ea typeface="SimSun"/>
              <a:cs typeface="Times New Roman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600"/>
              </a:spcBef>
              <a:buNone/>
            </a:pPr>
            <a:r>
              <a:rPr lang="hu-HU" sz="1200" b="1" dirty="0" smtClean="0">
                <a:solidFill>
                  <a:srgbClr val="0000CC"/>
                </a:solidFill>
              </a:rPr>
              <a:t>94 </a:t>
            </a:r>
            <a:r>
              <a:rPr lang="hu-HU" sz="1200" dirty="0" smtClean="0">
                <a:solidFill>
                  <a:srgbClr val="0000CC"/>
                </a:solidFill>
              </a:rPr>
              <a:t>- 31 MSZ, 4 MSZ ISO, 59 MSZ EN - 39 Hun, 55  </a:t>
            </a:r>
            <a:r>
              <a:rPr lang="hu-HU" sz="1200" dirty="0" err="1" smtClean="0">
                <a:solidFill>
                  <a:srgbClr val="0000CC"/>
                </a:solidFill>
              </a:rPr>
              <a:t>Eng</a:t>
            </a:r>
            <a:endParaRPr lang="hu-HU" sz="1200" dirty="0" smtClean="0">
              <a:solidFill>
                <a:srgbClr val="0000CC"/>
              </a:solidFill>
            </a:endParaRPr>
          </a:p>
          <a:p>
            <a:pPr>
              <a:spcBef>
                <a:spcPts val="1600"/>
              </a:spcBef>
              <a:buNone/>
            </a:pPr>
            <a:r>
              <a:rPr lang="hu-HU" sz="1200" b="1" dirty="0" smtClean="0"/>
              <a:t>MSZ EN 81 </a:t>
            </a:r>
            <a:r>
              <a:rPr lang="hu-HU" sz="1200" i="1" dirty="0" smtClean="0"/>
              <a:t>Felvonók</a:t>
            </a:r>
            <a:r>
              <a:rPr lang="hu-HU" sz="1200" dirty="0" smtClean="0"/>
              <a:t> </a:t>
            </a:r>
            <a:r>
              <a:rPr lang="hu-HU" sz="1200" i="1" dirty="0" smtClean="0"/>
              <a:t>szerkezetének és beépítésének biztonsági előírásai </a:t>
            </a:r>
          </a:p>
          <a:p>
            <a:pPr>
              <a:buNone/>
            </a:pPr>
            <a:r>
              <a:rPr lang="hu-HU" sz="1200" b="1" dirty="0" smtClean="0"/>
              <a:t>  -20:2014</a:t>
            </a:r>
            <a:r>
              <a:rPr lang="hu-HU" sz="1200" i="1" dirty="0" smtClean="0"/>
              <a:t>. Személy- és teherszállításra használt felvonók. 20. rész: Személy- és személy-teher felvonók</a:t>
            </a:r>
          </a:p>
          <a:p>
            <a:pPr>
              <a:buNone/>
            </a:pPr>
            <a:r>
              <a:rPr lang="hu-HU" sz="1200" b="1" dirty="0" smtClean="0"/>
              <a:t>  -50: 2014</a:t>
            </a:r>
            <a:r>
              <a:rPr lang="hu-HU" sz="1200" dirty="0" smtClean="0"/>
              <a:t>  </a:t>
            </a:r>
            <a:r>
              <a:rPr lang="hu-HU" sz="1200" i="1" dirty="0" smtClean="0"/>
              <a:t>Felülvizsgálatok és vizsgálatok.     50. rész: </a:t>
            </a:r>
            <a:r>
              <a:rPr lang="hu-HU" sz="1200" i="1" dirty="0" err="1" smtClean="0"/>
              <a:t>Felvonórészegységek</a:t>
            </a:r>
            <a:r>
              <a:rPr lang="hu-HU" sz="1200" i="1" dirty="0" smtClean="0"/>
              <a:t> tervezési előírásai, számításai, felülvizsgálatai és vizsgálatai   - a bizottság hamarosan egyezetni</a:t>
            </a:r>
            <a:r>
              <a:rPr lang="hu-HU" sz="1200" i="1" baseline="0" dirty="0" smtClean="0"/>
              <a:t> fogja a magyar nyelvű javaslatot</a:t>
            </a:r>
          </a:p>
          <a:p>
            <a:pPr>
              <a:buNone/>
            </a:pPr>
            <a:r>
              <a:rPr lang="hu-HU" sz="1200" i="1" baseline="0" dirty="0" smtClean="0"/>
              <a:t>A forrás szabvány átdolgozás alatt van, de abban bízunk, hogy sok változástatás nem lesz, és fel lehet majd használni </a:t>
            </a:r>
            <a:r>
              <a:rPr lang="hu-HU" sz="1200" i="1" baseline="0" dirty="0" err="1" smtClean="0"/>
              <a:t>ezekenek</a:t>
            </a:r>
            <a:r>
              <a:rPr lang="hu-HU" sz="1200" i="1" baseline="0" dirty="0" smtClean="0"/>
              <a:t> a magyar szövegét az új EN szabványok magyar nyelvű kiadásához</a:t>
            </a:r>
            <a:endParaRPr lang="hu-HU" sz="1200" i="1" dirty="0" smtClean="0"/>
          </a:p>
          <a:p>
            <a:pPr>
              <a:buNone/>
            </a:pPr>
            <a:r>
              <a:rPr lang="hu-HU" sz="1100" i="1" dirty="0" smtClean="0"/>
              <a:t>(</a:t>
            </a:r>
            <a:r>
              <a:rPr lang="hu-HU" sz="1100" dirty="0" smtClean="0"/>
              <a:t>MSZ EN 81-1:1998+A3:2010 és MSZ EN 81-2:1998+A3:2010 helyett 2017. augusztus 1-től)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6E9D1-1EDE-4536-A3C9-07BB1B573220}" type="slidenum">
              <a:rPr lang="hu-HU" smtClean="0"/>
              <a:pPr/>
              <a:t>24</a:t>
            </a:fld>
            <a:endParaRPr lang="hu-H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3C99A-28A9-46CB-B042-71D48AE6172F}" type="slidenum">
              <a:rPr lang="hu-HU"/>
              <a:pPr/>
              <a:t>4</a:t>
            </a:fld>
            <a:endParaRPr lang="hu-H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Mivel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Mo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tagja az EU-nak, ezért a belső piac egységes műszaki szabályozás érdekében kivétel nélkül be kell vezetni az európai szabványokat, </a:t>
            </a:r>
            <a:endParaRPr kumimoji="0" lang="hu-H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Mivel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Mo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tagja a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világkereskedkelmi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szervezetnek, törvénybe iktatta a WTO-t létrehozó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marrakeshi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egyezményt, az MSZT-nek a nemzetközi szabványosító szervezetekben, az ISO-ban és az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IEC-ben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tagnak kell lennie, hiszen ebben az esetben van lehetőség a nemzetközi szabványok honosítására. Csak akkor dolgozunk ki saját magyar szabványokat, ha se európai, se nemzetközi szabvány nem létezik egy témában, de nemzeti szabványra igény van,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Mindehhez hozzátartozik még természetesen az anyagi fedezetet rendelkezésre áll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Ez sajnos olyan zavarokhoz vezet, hogy sok mértékegységre, rajzokra, méretekre, tűrésekre vonatkozó nemzetközi szabvány nincs bevezetve magyar szabványként, amelyek pedig alapvető fontosságúak, de nincs gazdájuk, nincs olyan szervezet, amelyik tenne a bevezetésükért, </a:t>
            </a:r>
            <a:r>
              <a:rPr kumimoji="0" lang="hu-HU" sz="1200" b="0" i="0" u="none" strike="noStrike" kern="1200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legaláb</a:t>
            </a:r>
            <a:r>
              <a:rPr kumimoji="0" lang="hu-HU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szót emelne a bevezetésükért.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Arial" pitchFamily="34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EU-tagországaiban a nemzeti szabványügyi testületeknek nemzeti szabványként kell bevezetniük az európai szabványokat általában a megjelenésük után 6 hónapon belül. Ennek a követelménynek csak az EN szabványok angol nyelvű változatának magyar szabványként való kiadásával lehet eleget tenni. </a:t>
            </a:r>
          </a:p>
          <a:p>
            <a:r>
              <a:rPr lang="hu-HU" dirty="0" smtClean="0"/>
              <a:t>Az MSZT azonban minden szabvány</a:t>
            </a:r>
            <a:r>
              <a:rPr lang="hu-HU" baseline="0" dirty="0" smtClean="0"/>
              <a:t> magyar nyelvű változatát elkészíti és kiadja, amelyre igény van, tehát amelyre fizető képes kereslet van. Másként fogalmazva az MSZT-nek a magyar nyelvű szabványkiadásban elért teljesítménye arányos a magyar gazdaság, a társadalom által erre a célra rendelkezésére bocsátott erőforrásokkal. </a:t>
            </a:r>
          </a:p>
          <a:p>
            <a:r>
              <a:rPr lang="hu-HU" baseline="0" dirty="0" smtClean="0"/>
              <a:t>Az angol nyelvű szabványok arányának növekedése a nemzeti szabványállományon belül azt is jelzi, hogy egyre kisebb az igény magyar nyelvű szabványokra, egyre kevesebb forrást fordítunk erre a célra. Valójában ez az ábra az igényeket torzítja is, hiszen sok magyar nyelvű kiadás készül el az Európai Bizottság által biztosított  keretösszegből.</a:t>
            </a:r>
          </a:p>
          <a:p>
            <a:r>
              <a:rPr lang="hu-HU" baseline="0" dirty="0" err="1" smtClean="0"/>
              <a:t>zabvány</a:t>
            </a:r>
            <a:r>
              <a:rPr lang="hu-HU" baseline="0" dirty="0" smtClean="0"/>
              <a:t> készül el magyar 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ra</a:t>
            </a:r>
            <a:r>
              <a:rPr lang="hu-HU" baseline="0" dirty="0" smtClean="0"/>
              <a:t> </a:t>
            </a:r>
            <a:r>
              <a:rPr lang="hu-HU" dirty="0" smtClean="0"/>
              <a:t>bevezetéssel  be kell </a:t>
            </a:r>
            <a:r>
              <a:rPr lang="hu-HU" dirty="0" err="1" smtClean="0"/>
              <a:t>vez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Vajon miért készülnek szabványok? A szabványosítás mozgatói a gazdaság szereplői, a vállalkozások, amelyek a saját érdekükben, a hasznukra a közös, ismétlődő problémáik kezelése, megoldása érdekében kezdeményezik és támogatják a szabványok kidolgozását. A szabványok egy része a közérdekű társadalmi célok megvalósulását is elősegíti, így a kormányzati szervezetek is érdekeltek a kidolgozásukban.</a:t>
            </a:r>
          </a:p>
          <a:p>
            <a:r>
              <a:rPr lang="hu-HU" baseline="0" dirty="0" smtClean="0"/>
              <a:t>A szabványosítás mozgatói mindig a vállalkozások, a gazdaság szereplői. A globális kereskedelem és gazdasági verseny, a kiterjedt ellátó láncok tagjainak együttműködése következtében a szabványosítás nemzeti keretekből kilépve regionális (európai) és nemzetközi  szintre lépett, de a nemzeti képviselet elvén alapul. Nemzetközi szinten ez azt jelenti, hogy a világ minden vállalkozása a saját nemzeti szabványügyi szervezetén keresztül, az európai szint esetén pedig az EU és az EFTA országainak minden vállalkozása a saját nemzeti szabványügyi szervezetén keresztül vehet részt a szabványosításban.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Ugyanakkor az ábra ne tévesszen meg senkit, a nemzetközi és az európai szabványosító szervezetek nem dolgoznak ki (általában) ugyanabban a tárgyban ellentétes szabványokat, hanem egyeztetik a munkaprogramjaikat és közösen dolgozzák ki a szabványokat, aminek eredményeként sok nemzetközi szabvány európai szabványként is megjelenik. (MSZ EN ISO)</a:t>
            </a:r>
          </a:p>
          <a:p>
            <a:r>
              <a:rPr lang="hu-HU" baseline="0" dirty="0" smtClean="0"/>
              <a:t>A szabványok kidolgozásakor a gazdaság szereplőitől jutnak a tervezetek, javaslatok, észrevételek a nemzeti szabványügyi szervezetekhez, és onnan a nemzeti konszenzussal elfogadott anyagok jutnak tovább a nemzeti szabványügyi szervezetek által létrehozott nemzetközi vagy európai szervezetekhez. A kész nemzetközi és európai szabványokat pedig bevezetik a nemzeti szabványügyi szervezetek, így valósulhat meg a műszaki követelmények globális, illetve európai harmonizációja.</a:t>
            </a:r>
          </a:p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az </a:t>
            </a:r>
            <a:r>
              <a:rPr lang="hu-HU" dirty="0" smtClean="0"/>
              <a:t> ábra </a:t>
            </a:r>
            <a:r>
              <a:rPr lang="hu-HU" dirty="0" smtClean="0"/>
              <a:t>piacgazdaság társadalmi modellje,</a:t>
            </a:r>
            <a:r>
              <a:rPr lang="hu-HU" baseline="0" dirty="0" smtClean="0"/>
              <a:t> ami alapján a fogyasztók .. </a:t>
            </a:r>
          </a:p>
          <a:p>
            <a:r>
              <a:rPr lang="hu-HU" baseline="0" dirty="0" smtClean="0"/>
              <a:t>A vállalkozások az együttműködésük egyszerűsítése, egyértelművé tétele, az egységesítésből származó előnyök kiaknázása és a piac szabályozása érdekében önként a saját hasznukra szabványokat dolgoznak ki. A kormányzati szervezetek a fogyasztók, a társadalmi érdekek, a biztonság érdekében jogszabályokat léptetnek hatályba – ezek kötelezőek. Ugyanakkor a támaszkodnak az önkéntes szabványokra, amelyek egy lehetséges, de nem kötelező megoldást kínálnak a jogszabályi követelmények teljesítésére - jogszabályok általános követelményeket tartalmaznak – legyen biztonságos – a szabványok a részletes műszaki követelményeket, amelyek szerint meg lehet valósítani a jogszabályi szerinti követelményt.</a:t>
            </a:r>
          </a:p>
          <a:p>
            <a:r>
              <a:rPr lang="hu-HU" baseline="0" dirty="0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Miért jók az önkéntes szabványok? – mert nem akadályozzák a műszaki fejlődést, ugyanakkor elismert, az érdekeltek által a saját</a:t>
            </a:r>
            <a:r>
              <a:rPr lang="hu-HU" baseline="0" dirty="0" smtClean="0"/>
              <a:t> hasznukra </a:t>
            </a:r>
            <a:r>
              <a:rPr lang="hu-HU" dirty="0" smtClean="0"/>
              <a:t>konszenzussal</a:t>
            </a:r>
            <a:r>
              <a:rPr lang="hu-HU" baseline="0" dirty="0" smtClean="0"/>
              <a:t> </a:t>
            </a:r>
            <a:r>
              <a:rPr lang="hu-HU" dirty="0" smtClean="0"/>
              <a:t>elfogadott megoldásokat tartalmaznak,</a:t>
            </a:r>
            <a:r>
              <a:rPr lang="hu-HU" baseline="0" dirty="0" smtClean="0"/>
              <a:t> amelyeket érdemes követni, hiszen a </a:t>
            </a:r>
            <a:r>
              <a:rPr lang="hu-HU" sz="1200" dirty="0" smtClean="0"/>
              <a:t>szabvány szerinti termékről, szolgáltatásról vélelmezhető, hogy a műszaki fejlődés elfogadott színvonalának megfelel, az elvárható gondossággal jár el</a:t>
            </a:r>
            <a:r>
              <a:rPr lang="hu-HU" sz="1200" baseline="0" dirty="0" smtClean="0"/>
              <a:t> az aki a szabványt alkalmazza. A s</a:t>
            </a:r>
            <a:r>
              <a:rPr lang="hu-HU" sz="1200" dirty="0" smtClean="0"/>
              <a:t>zabvány szerinti vizsgálati módszer elismert, elfogadott, eredménye </a:t>
            </a:r>
            <a:r>
              <a:rPr lang="hu-HU" sz="1200" dirty="0" err="1" smtClean="0"/>
              <a:t>ismertr</a:t>
            </a:r>
            <a:r>
              <a:rPr lang="hu-HU" sz="1200" dirty="0" smtClean="0"/>
              <a:t> pontosságú – nem merül fel a kérdés:</a:t>
            </a:r>
            <a:r>
              <a:rPr lang="hu-HU" sz="1200" baseline="0" dirty="0" smtClean="0"/>
              <a:t> mennyi – 30 mi 30 mi mennyi?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AB28B-64A0-4A9D-958C-923E91E89BCC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5D123-96A4-4DEF-8DFA-823F31E52799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EE39-1ADF-4E1E-8AFB-B881B99D57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9D58-0342-4AE6-A414-0B50CFC5453C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4409-E5BD-4B40-88EE-A25C5CB63B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CE5A-EB6A-4E36-B171-5A9479795A6A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471B2-4D68-496E-BBF2-A679185A28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0239-D99E-4ED8-BD00-E77432757F79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FD75-58DD-4799-9D00-20602B27EC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232E9-B573-4A77-AD98-5214D7715926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CCBB-0757-4E7F-8DC9-32AED25032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D054-0E5B-4A6C-B1DC-3E483D213EFE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2D35D-25D5-4EEB-9A0D-7E079D1164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C50A8-E2BA-4C39-A706-4DDC39C48C44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EF89-8619-43AF-A73E-7F7626CFC0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DFE3F-96BD-45D6-8C72-C7F8D5FB0F7A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5960-5BAE-4A8F-B46F-CDB7C1FEDB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47BA-3284-4A27-9E08-687F3C874441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BCB0C-CC33-41BD-87C3-0693782323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4629-566A-431C-ACCF-F3802A33A2E4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0DC4-E488-4BF2-BBFA-8200D5107E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1B51C-A561-4FB5-8B82-0B6CF16F1C9C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0E6D-7B0B-4F30-BA67-5EEB545FE7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C0D7E-40FB-458F-B65A-6628772D443A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42FE-ECA4-4D54-AC3B-4ED44F8C5D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B4C0-CC15-460D-8CB2-8EB8D368B64A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3F91-8915-4D71-B77E-9C3606C0BE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8C393C0-806F-44C8-8802-AD76B8A73121}" type="datetime1">
              <a:rPr lang="hu-HU"/>
              <a:pPr>
                <a:defRPr/>
              </a:pPr>
              <a:t>2017.06.07.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550106F-ED2F-483E-94E5-C8076A69E5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sndAc>
      <p:stSnd>
        <p:snd r:embed="rId15" name="drumroll.wav"/>
      </p:stSnd>
    </p:sndAc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68E60-D5E0-4D89-8408-BD6943C884F8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76375" y="476250"/>
            <a:ext cx="58324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400" b="1"/>
              <a:t>MAGYAR SZABVÁNYÜGYI TESTÜLET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71850" y="550545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000" b="1" dirty="0" smtClean="0"/>
              <a:t>2017</a:t>
            </a:r>
            <a:endParaRPr lang="hu-HU" sz="3000" b="1" dirty="0"/>
          </a:p>
        </p:txBody>
      </p:sp>
      <p:pic>
        <p:nvPicPr>
          <p:cNvPr id="27653" name="Kép 5" descr="MSZT 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1844675"/>
            <a:ext cx="271462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hu-HU" b="1" dirty="0">
                <a:solidFill>
                  <a:srgbClr val="0000CC"/>
                </a:solidFill>
              </a:rPr>
              <a:t>Az önkéntes szabványok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323528" y="1844824"/>
            <a:ext cx="8637588" cy="4535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hu-HU" sz="3200" dirty="0" smtClean="0"/>
              <a:t>- A gazdaság szereplői a saját érdekükben, a saját </a:t>
            </a:r>
            <a:r>
              <a:rPr lang="hu-HU" sz="3200" dirty="0" smtClean="0"/>
              <a:t>hasznukra, </a:t>
            </a:r>
            <a:r>
              <a:rPr lang="hu-HU" sz="3200" dirty="0" smtClean="0"/>
              <a:t>konszenzussal fogadják el – önként vállalt kötelezettség</a:t>
            </a:r>
          </a:p>
          <a:p>
            <a:pPr algn="l"/>
            <a:r>
              <a:rPr lang="hu-HU" sz="3200" dirty="0" smtClean="0"/>
              <a:t>- Az </a:t>
            </a:r>
            <a:r>
              <a:rPr lang="hu-HU" sz="3200" dirty="0"/>
              <a:t>érvényes szabvány szerinti termékről, szolgáltatásról vélelmezhető, hogy a műszaki fejlődés elfogadott színvonalának megfelel, az elvárható gondossággal jártak el.</a:t>
            </a:r>
          </a:p>
          <a:p>
            <a:pPr algn="l"/>
            <a:r>
              <a:rPr lang="hu-HU" sz="3200" dirty="0"/>
              <a:t>Szabvány szerinti vizsgálati módszer elismert, elfogadott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Szabványalkalmazás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395536" y="1844824"/>
          <a:ext cx="8496944" cy="4340902"/>
        </p:xfrm>
        <a:graphic>
          <a:graphicData uri="http://schemas.openxmlformats.org/drawingml/2006/table">
            <a:tbl>
              <a:tblPr/>
              <a:tblGrid>
                <a:gridCol w="2880320"/>
                <a:gridCol w="2664296"/>
                <a:gridCol w="2952328"/>
              </a:tblGrid>
              <a:tr h="482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8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800" b="1" dirty="0">
                          <a:latin typeface="Cambria" pitchFamily="18" charset="0"/>
                          <a:ea typeface="SimSun"/>
                          <a:cs typeface="Times New Roman"/>
                        </a:rPr>
                        <a:t>Önkéntes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800" b="1" dirty="0">
                          <a:latin typeface="Cambria" pitchFamily="18" charset="0"/>
                          <a:ea typeface="SimSun"/>
                          <a:cs typeface="Times New Roman"/>
                        </a:rPr>
                        <a:t>Kötelező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DD"/>
                    </a:solidFill>
                  </a:tcPr>
                </a:tc>
              </a:tr>
              <a:tr h="1821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800" b="1" i="1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 Hozzáférés</a:t>
                      </a:r>
                      <a:endParaRPr lang="hu-HU" sz="2800" b="1" i="1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60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Díjazás – önfenntartó, </a:t>
                      </a:r>
                      <a: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önszabályozó rendszer</a:t>
                      </a:r>
                      <a:endParaRPr lang="hu-HU" sz="28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Ingyenes </a:t>
                      </a:r>
                      <a: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?</a:t>
                      </a:r>
                      <a:b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</a:br>
                      <a: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WTO</a:t>
                      </a: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, EU </a:t>
                      </a:r>
                      <a: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tagság</a:t>
                      </a: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/>
                      </a:r>
                      <a:b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</a:br>
                      <a:r>
                        <a:rPr lang="hu-HU" sz="28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ISO, CEN tagság, szerzői jogok </a:t>
                      </a:r>
                      <a:endParaRPr lang="hu-HU" sz="28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DD"/>
                    </a:solidFill>
                  </a:tcPr>
                </a:tc>
              </a:tr>
              <a:tr h="1395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800" b="1" i="1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 Eltérés</a:t>
                      </a:r>
                      <a:endParaRPr lang="hu-HU" sz="2800" b="1" i="1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60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Saját felelősség a megfelelőség igazolása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Előzetes engedély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DD"/>
                    </a:solidFill>
                  </a:tcPr>
                </a:tc>
              </a:tr>
              <a:tr h="641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800" b="1" i="1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 Műszaki </a:t>
                      </a:r>
                      <a:r>
                        <a:rPr lang="hu-HU" sz="2800" b="1" i="1" dirty="0">
                          <a:latin typeface="Cambria" pitchFamily="18" charset="0"/>
                          <a:ea typeface="SimSun"/>
                          <a:cs typeface="Times New Roman"/>
                        </a:rPr>
                        <a:t>fejlődés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Támogatja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hu-HU" sz="2800" dirty="0">
                          <a:latin typeface="Cambria" pitchFamily="18" charset="0"/>
                          <a:ea typeface="SimSun"/>
                          <a:cs typeface="Times New Roman"/>
                        </a:rPr>
                        <a:t>Akadályozza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2195513" y="4076700"/>
            <a:ext cx="0" cy="647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684213" y="2924175"/>
            <a:ext cx="2952750" cy="1216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006600"/>
                </a:solidFill>
                <a:latin typeface="Times New Roman" pitchFamily="18" charset="0"/>
              </a:rPr>
              <a:t>MEGFELELŐSÉG IGAZOLÁSI ELJÁRÁS, SZABVÁNY SZERINT, AKKREDITÁLT LABOR</a:t>
            </a:r>
            <a:endParaRPr lang="hu-HU" sz="1800" b="1">
              <a:solidFill>
                <a:srgbClr val="006600"/>
              </a:solidFill>
            </a:endParaRPr>
          </a:p>
        </p:txBody>
      </p:sp>
      <p:sp>
        <p:nvSpPr>
          <p:cNvPr id="523268" name="Text Box 4"/>
          <p:cNvSpPr txBox="1">
            <a:spLocks noChangeArrowheads="1"/>
          </p:cNvSpPr>
          <p:nvPr/>
        </p:nvSpPr>
        <p:spPr bwMode="auto">
          <a:xfrm>
            <a:off x="1115616" y="1916832"/>
            <a:ext cx="2232025" cy="666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000099"/>
                </a:solidFill>
                <a:latin typeface="Times New Roman" pitchFamily="18" charset="0"/>
              </a:rPr>
              <a:t>SZABVÁNY SZERINTI (MSZ)</a:t>
            </a:r>
          </a:p>
        </p:txBody>
      </p:sp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539750" y="4724400"/>
            <a:ext cx="3455988" cy="666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000099"/>
                </a:solidFill>
                <a:latin typeface="Times New Roman" pitchFamily="18" charset="0"/>
              </a:rPr>
              <a:t>JOGSZABÁLYI KÖVETELMÉNY TELJESÜL</a:t>
            </a:r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5652120" y="1916832"/>
            <a:ext cx="2592388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 dirty="0">
                <a:solidFill>
                  <a:srgbClr val="FF3399"/>
                </a:solidFill>
                <a:latin typeface="Times New Roman" pitchFamily="18" charset="0"/>
              </a:rPr>
              <a:t>NEM SZABVÁNY SZERINTI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5651500" y="2997200"/>
            <a:ext cx="2971800" cy="392113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FF3399"/>
                </a:solidFill>
                <a:latin typeface="Times New Roman" pitchFamily="18" charset="0"/>
              </a:rPr>
              <a:t>IGAZOLÁSI ELJÁRÁS</a:t>
            </a:r>
            <a:endParaRPr lang="hu-HU" sz="1800" b="1">
              <a:solidFill>
                <a:srgbClr val="FF3399"/>
              </a:solidFill>
            </a:endParaRP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5148263" y="5413375"/>
            <a:ext cx="3479800" cy="392113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FF3399"/>
                </a:solidFill>
                <a:latin typeface="Times New Roman" pitchFamily="18" charset="0"/>
              </a:rPr>
              <a:t>MÓDOSÍTÁS, FEJLESZTÉS</a:t>
            </a:r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>
            <a:off x="3635375" y="3213100"/>
            <a:ext cx="2019300" cy="0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 type="arrow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23274" name="Rectangle 10"/>
          <p:cNvSpPr>
            <a:spLocks noChangeArrowheads="1"/>
          </p:cNvSpPr>
          <p:nvPr/>
        </p:nvSpPr>
        <p:spPr bwMode="auto">
          <a:xfrm>
            <a:off x="971600" y="404664"/>
            <a:ext cx="669607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u-HU" sz="3600" b="1" dirty="0">
                <a:solidFill>
                  <a:srgbClr val="000099"/>
                </a:solidFill>
                <a:latin typeface="Times New Roman" pitchFamily="18" charset="0"/>
              </a:rPr>
              <a:t>JOGSZABÁLYI </a:t>
            </a:r>
            <a:r>
              <a:rPr lang="hu-HU" sz="3600" b="1" dirty="0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hu-HU" sz="3600" b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hu-HU" sz="3600" b="1" dirty="0" smtClean="0">
                <a:solidFill>
                  <a:srgbClr val="000099"/>
                </a:solidFill>
                <a:latin typeface="Times New Roman" pitchFamily="18" charset="0"/>
              </a:rPr>
              <a:t>HIVATKOZÁS</a:t>
            </a:r>
            <a:endParaRPr lang="hu-HU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5364163" y="4508500"/>
            <a:ext cx="2971800" cy="392113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800" b="1">
                <a:solidFill>
                  <a:srgbClr val="FF3399"/>
                </a:solidFill>
                <a:latin typeface="Times New Roman" pitchFamily="18" charset="0"/>
              </a:rPr>
              <a:t>NEM ALKALMAZHATÓ</a:t>
            </a:r>
          </a:p>
        </p:txBody>
      </p:sp>
      <p:sp>
        <p:nvSpPr>
          <p:cNvPr id="523276" name="Line 12"/>
          <p:cNvSpPr>
            <a:spLocks noChangeShapeType="1"/>
          </p:cNvSpPr>
          <p:nvPr/>
        </p:nvSpPr>
        <p:spPr bwMode="auto">
          <a:xfrm flipH="1">
            <a:off x="2195512" y="2564904"/>
            <a:ext cx="223" cy="35927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3923928" y="2780928"/>
            <a:ext cx="1584325" cy="2746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hu-HU" sz="1200" b="1" dirty="0"/>
              <a:t>MEGFELEL</a:t>
            </a:r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7235825" y="3946525"/>
            <a:ext cx="1584325" cy="274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200" b="1">
                <a:solidFill>
                  <a:srgbClr val="FF3399"/>
                </a:solidFill>
              </a:rPr>
              <a:t>NEM FELEL MEG</a:t>
            </a:r>
          </a:p>
        </p:txBody>
      </p:sp>
      <p:sp>
        <p:nvSpPr>
          <p:cNvPr id="523279" name="Line 15"/>
          <p:cNvSpPr>
            <a:spLocks noChangeShapeType="1"/>
          </p:cNvSpPr>
          <p:nvPr/>
        </p:nvSpPr>
        <p:spPr bwMode="auto">
          <a:xfrm flipH="1">
            <a:off x="7235822" y="3356992"/>
            <a:ext cx="473" cy="1151508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0" name="Line 16"/>
          <p:cNvSpPr>
            <a:spLocks noChangeShapeType="1"/>
          </p:cNvSpPr>
          <p:nvPr/>
        </p:nvSpPr>
        <p:spPr bwMode="auto">
          <a:xfrm>
            <a:off x="7235825" y="4868863"/>
            <a:ext cx="0" cy="576262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1" name="Line 17"/>
          <p:cNvSpPr>
            <a:spLocks noChangeShapeType="1"/>
          </p:cNvSpPr>
          <p:nvPr/>
        </p:nvSpPr>
        <p:spPr bwMode="auto">
          <a:xfrm>
            <a:off x="7164288" y="2564904"/>
            <a:ext cx="100" cy="432296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2" name="Line 18"/>
          <p:cNvSpPr>
            <a:spLocks noChangeShapeType="1"/>
          </p:cNvSpPr>
          <p:nvPr/>
        </p:nvSpPr>
        <p:spPr bwMode="auto">
          <a:xfrm flipH="1">
            <a:off x="395288" y="5589588"/>
            <a:ext cx="4752975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3" name="Line 19"/>
          <p:cNvSpPr>
            <a:spLocks noChangeShapeType="1"/>
          </p:cNvSpPr>
          <p:nvPr/>
        </p:nvSpPr>
        <p:spPr bwMode="auto">
          <a:xfrm flipV="1">
            <a:off x="395288" y="2276871"/>
            <a:ext cx="248" cy="3312716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4" name="Line 20"/>
          <p:cNvSpPr>
            <a:spLocks noChangeShapeType="1"/>
          </p:cNvSpPr>
          <p:nvPr/>
        </p:nvSpPr>
        <p:spPr bwMode="auto">
          <a:xfrm>
            <a:off x="395536" y="2276872"/>
            <a:ext cx="720725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5" name="Line 21"/>
          <p:cNvSpPr>
            <a:spLocks noChangeShapeType="1"/>
          </p:cNvSpPr>
          <p:nvPr/>
        </p:nvSpPr>
        <p:spPr bwMode="auto">
          <a:xfrm>
            <a:off x="8604250" y="5589588"/>
            <a:ext cx="288925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6" name="Line 22"/>
          <p:cNvSpPr>
            <a:spLocks noChangeShapeType="1"/>
          </p:cNvSpPr>
          <p:nvPr/>
        </p:nvSpPr>
        <p:spPr bwMode="auto">
          <a:xfrm flipH="1" flipV="1">
            <a:off x="8892479" y="2204863"/>
            <a:ext cx="695" cy="3384723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7" name="Line 23"/>
          <p:cNvSpPr>
            <a:spLocks noChangeShapeType="1"/>
          </p:cNvSpPr>
          <p:nvPr/>
        </p:nvSpPr>
        <p:spPr bwMode="auto">
          <a:xfrm flipH="1">
            <a:off x="8244408" y="2204864"/>
            <a:ext cx="649287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3288" name="Text Box 24"/>
          <p:cNvSpPr txBox="1">
            <a:spLocks noChangeArrowheads="1"/>
          </p:cNvSpPr>
          <p:nvPr/>
        </p:nvSpPr>
        <p:spPr bwMode="auto">
          <a:xfrm>
            <a:off x="323528" y="1844824"/>
            <a:ext cx="8637588" cy="4318000"/>
          </a:xfrm>
          <a:prstGeom prst="rect">
            <a:avLst/>
          </a:prstGeom>
          <a:solidFill>
            <a:srgbClr val="CCFFCC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hu-HU" sz="4000" dirty="0"/>
              <a:t>Nemzeti szabvány alkalmazása </a:t>
            </a:r>
            <a:r>
              <a:rPr lang="hu-HU" sz="4000" dirty="0" smtClean="0"/>
              <a:t>önkéntes.  Műszaki tartalmú jogszabály hivatkozhat </a:t>
            </a:r>
            <a:r>
              <a:rPr lang="hu-HU" sz="4000" dirty="0"/>
              <a:t>nemzeti szabványra, amelynek alkalmazását úgy kell tekinteni, hogy az adott jogszabály vonatkozó követelményei is teljesülnek.</a:t>
            </a:r>
            <a:r>
              <a:rPr lang="hu-HU" dirty="0"/>
              <a:t> </a:t>
            </a:r>
          </a:p>
          <a:p>
            <a:pPr algn="r"/>
            <a:r>
              <a:rPr lang="hu-HU" sz="2800" dirty="0"/>
              <a:t>(1995. évi XXVIII. </a:t>
            </a:r>
            <a:r>
              <a:rPr lang="hu-HU" sz="2800" dirty="0" err="1"/>
              <a:t>törv</a:t>
            </a:r>
            <a:r>
              <a:rPr lang="hu-HU" sz="2800" dirty="0"/>
              <a:t>.)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23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hu-HU" b="1" dirty="0">
                <a:solidFill>
                  <a:srgbClr val="0000CC"/>
                </a:solidFill>
              </a:rPr>
              <a:t>Új megközelítés </a:t>
            </a:r>
            <a:r>
              <a:rPr lang="hu-HU" b="1" dirty="0" smtClean="0">
                <a:solidFill>
                  <a:srgbClr val="0000CC"/>
                </a:solidFill>
              </a:rPr>
              <a:t/>
            </a:r>
            <a:br>
              <a:rPr lang="hu-HU" b="1" dirty="0" smtClean="0">
                <a:solidFill>
                  <a:srgbClr val="0000CC"/>
                </a:solidFill>
              </a:rPr>
            </a:br>
            <a:r>
              <a:rPr lang="hu-HU" b="1" dirty="0" smtClean="0">
                <a:solidFill>
                  <a:srgbClr val="0000CC"/>
                </a:solidFill>
              </a:rPr>
              <a:t>alapelvei</a:t>
            </a:r>
            <a:endParaRPr lang="hu-HU" b="1" dirty="0">
              <a:solidFill>
                <a:srgbClr val="0000CC"/>
              </a:solidFill>
            </a:endParaRP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892480" cy="4114800"/>
          </a:xfrm>
        </p:spPr>
        <p:txBody>
          <a:bodyPr/>
          <a:lstStyle/>
          <a:p>
            <a:r>
              <a:rPr lang="hu-HU" dirty="0"/>
              <a:t>Az irányelvek lényeges és alapvető követelményeket  tartalmaznak.</a:t>
            </a:r>
          </a:p>
          <a:p>
            <a:r>
              <a:rPr lang="hu-HU" dirty="0"/>
              <a:t>Szabványokra való hivatkozás (</a:t>
            </a:r>
            <a:r>
              <a:rPr lang="hu-HU" dirty="0" smtClean="0"/>
              <a:t>OJEU) </a:t>
            </a:r>
            <a:r>
              <a:rPr lang="hu-HU" b="1" dirty="0"/>
              <a:t>harmonizált szabványok</a:t>
            </a:r>
            <a:r>
              <a:rPr lang="hu-HU" dirty="0"/>
              <a:t> - az alapvető követelmények teljesítésére elfogadott, de nem kötelező megoldást adó európai szabványok </a:t>
            </a:r>
          </a:p>
          <a:p>
            <a:r>
              <a:rPr lang="hu-HU" dirty="0"/>
              <a:t>Megfelelőség </a:t>
            </a:r>
            <a:r>
              <a:rPr lang="hu-HU" dirty="0" smtClean="0"/>
              <a:t>értékelés - a </a:t>
            </a:r>
            <a:r>
              <a:rPr lang="hu-HU" dirty="0"/>
              <a:t>harmonizált szabványoknak megfelelő termék egyben az </a:t>
            </a:r>
            <a:r>
              <a:rPr lang="hu-HU" dirty="0" smtClean="0"/>
              <a:t>irányelv alapvető követelményeinek </a:t>
            </a:r>
            <a:r>
              <a:rPr lang="hu-HU" dirty="0"/>
              <a:t>is megfelel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00CC"/>
                </a:solidFill>
              </a:rPr>
              <a:t>Felvonókra vonatkozó</a:t>
            </a:r>
            <a:br>
              <a:rPr lang="hu-HU" b="1" dirty="0" smtClean="0">
                <a:solidFill>
                  <a:srgbClr val="0000CC"/>
                </a:solidFill>
              </a:rPr>
            </a:br>
            <a:r>
              <a:rPr lang="hu-HU" b="1" dirty="0" smtClean="0">
                <a:solidFill>
                  <a:srgbClr val="0000CC"/>
                </a:solidFill>
              </a:rPr>
              <a:t>irányelvek</a:t>
            </a:r>
            <a:endParaRPr lang="hu-HU" b="1" dirty="0">
              <a:solidFill>
                <a:srgbClr val="0000C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1200"/>
            <a:ext cx="8424936" cy="4328120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rgbClr val="0000CC"/>
                </a:solidFill>
              </a:rPr>
              <a:t>2014/33/EU</a:t>
            </a:r>
            <a:r>
              <a:rPr lang="hu-HU" b="1" dirty="0" smtClean="0"/>
              <a:t> - 28/2016. (VIII. 23.) NGM</a:t>
            </a:r>
          </a:p>
          <a:p>
            <a:pPr>
              <a:buNone/>
            </a:pPr>
            <a:r>
              <a:rPr lang="hu-HU" dirty="0" smtClean="0"/>
              <a:t>a felvonók és a felvonókhoz készült biztonsági berendezések biztonsági követelményeiről és megfelelőségének tanúsításáról</a:t>
            </a:r>
          </a:p>
          <a:p>
            <a:r>
              <a:rPr lang="hu-HU" dirty="0" smtClean="0"/>
              <a:t>EMC  2014/30/EU,  8/2016.(XII. 6.) NMHH </a:t>
            </a:r>
          </a:p>
          <a:p>
            <a:r>
              <a:rPr lang="hu-HU" dirty="0" smtClean="0"/>
              <a:t>MD 2006/42/EK,   16/2008.(VIII. 30.) NFGM </a:t>
            </a:r>
          </a:p>
          <a:p>
            <a:r>
              <a:rPr lang="hu-HU" dirty="0" smtClean="0"/>
              <a:t>LVD 2014/35/EU,  23/2016.(VII. 7.) NGM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0000CC"/>
                </a:solidFill>
              </a:rPr>
              <a:t>Európai szabványosítási </a:t>
            </a:r>
            <a:br>
              <a:rPr lang="hu-HU" b="1" dirty="0" smtClean="0">
                <a:solidFill>
                  <a:srgbClr val="0000CC"/>
                </a:solidFill>
              </a:rPr>
            </a:br>
            <a:r>
              <a:rPr lang="hu-HU" b="1" dirty="0" smtClean="0">
                <a:solidFill>
                  <a:srgbClr val="0000CC"/>
                </a:solidFill>
              </a:rPr>
              <a:t>program</a:t>
            </a:r>
            <a:endParaRPr lang="hu-HU" b="1" dirty="0">
              <a:solidFill>
                <a:srgbClr val="0000C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4114800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M/549 mandátum, </a:t>
            </a:r>
            <a:r>
              <a:rPr lang="hu-HU" dirty="0" smtClean="0"/>
              <a:t>a </a:t>
            </a:r>
            <a:r>
              <a:rPr lang="hu-HU" dirty="0" err="1" smtClean="0"/>
              <a:t>hEN-ek</a:t>
            </a:r>
            <a:r>
              <a:rPr lang="hu-HU" dirty="0" smtClean="0"/>
              <a:t> 2014/33/EU irányelv szerinti átdolgozására</a:t>
            </a:r>
          </a:p>
          <a:p>
            <a:r>
              <a:rPr lang="hu-HU" b="1" dirty="0" smtClean="0"/>
              <a:t>ZA melléklet a </a:t>
            </a:r>
            <a:r>
              <a:rPr lang="hu-HU" dirty="0" smtClean="0"/>
              <a:t>2014/33/EU alapvető egészségvédelmi és biztonsági követelményei és a szabvány tartalma közötti kapcsolat leírása</a:t>
            </a:r>
          </a:p>
          <a:p>
            <a:r>
              <a:rPr lang="hu-HU" dirty="0" smtClean="0"/>
              <a:t>A jelentős változások leírása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</a:rPr>
              <a:t>Felvonók szerkezetének és </a:t>
            </a:r>
            <a:b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</a:rPr>
              <a:t>beépítésének biztonsági előírásai. </a:t>
            </a:r>
            <a:b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</a:rPr>
              <a:t>Személy- és teherszállításra </a:t>
            </a:r>
            <a:b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</a:rPr>
              <a:t>használt </a:t>
            </a:r>
            <a: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</a:rPr>
              <a:t>felvonók</a:t>
            </a:r>
            <a:endParaRPr lang="hu-HU" sz="28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1" y="2420888"/>
          <a:ext cx="8712968" cy="3840480"/>
        </p:xfrm>
        <a:graphic>
          <a:graphicData uri="http://schemas.openxmlformats.org/drawingml/2006/table">
            <a:tbl>
              <a:tblPr/>
              <a:tblGrid>
                <a:gridCol w="2618005"/>
                <a:gridCol w="609496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81-20 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20. rész: Személy- és személy-teher felvonók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EN 81-21:2017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21. rész: Új személy- és személy-teher felvonók létesítése meglévő épületekben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81-22 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22. rész: Villamos üzemű ferdepályás felvonók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81-28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28. rész: Személy- és személy-teher felvonók távvészjelző rendszere</a:t>
                      </a:r>
                      <a:endParaRPr lang="hu-HU" sz="28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  <p:sp>
        <p:nvSpPr>
          <p:cNvPr id="6" name="Cím 1"/>
          <p:cNvSpPr txBox="1">
            <a:spLocks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+mj-cs"/>
              </a:rPr>
              <a:t>Felvonók szerkezetének és </a:t>
            </a:r>
            <a:b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+mj-cs"/>
              </a:rPr>
            </a:br>
            <a: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+mj-cs"/>
              </a:rPr>
              <a:t>beépítésének biztonsági előírásai. </a:t>
            </a:r>
            <a:b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+mj-cs"/>
              </a:rPr>
            </a:br>
            <a:r>
              <a:rPr lang="hu-HU" sz="2800" b="1" kern="0" dirty="0" smtClean="0">
                <a:solidFill>
                  <a:srgbClr val="000000"/>
                </a:solidFill>
                <a:latin typeface="Arial"/>
                <a:ea typeface="Times New Roman"/>
                <a:cs typeface="+mj-cs"/>
              </a:rPr>
              <a:t> Felülvizsgálat és vizsgálatok.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67544" y="2636912"/>
          <a:ext cx="8352928" cy="2731368"/>
        </p:xfrm>
        <a:graphic>
          <a:graphicData uri="http://schemas.openxmlformats.org/drawingml/2006/table">
            <a:tbl>
              <a:tblPr/>
              <a:tblGrid>
                <a:gridCol w="2520280"/>
                <a:gridCol w="5832648"/>
              </a:tblGrid>
              <a:tr h="15121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32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3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81-50 </a:t>
                      </a:r>
                      <a:endParaRPr lang="hu-HU" sz="32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2333" marR="42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50. rész: </a:t>
                      </a:r>
                      <a:r>
                        <a:rPr lang="hu-HU" sz="32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Felvonórészegységek</a:t>
                      </a:r>
                      <a:r>
                        <a:rPr lang="hu-HU" sz="3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tervezési előírásai, számításai, felülvizsgálatai és vizsgálatai</a:t>
                      </a:r>
                      <a:endParaRPr lang="hu-HU" sz="32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2333" marR="42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3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FprEN 81-58</a:t>
                      </a:r>
                      <a:endParaRPr lang="hu-HU" sz="32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2333" marR="42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3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58. rész: Aknaajtók tűzállósági vizsgálata</a:t>
                      </a:r>
                      <a:endParaRPr lang="hu-HU" sz="32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2333" marR="42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  <a:t>Felvonók szerkezetének és </a:t>
            </a:r>
            <a:b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</a:br>
            <a: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  <a:t>beépítésének biztonsági előírásai. </a:t>
            </a:r>
            <a:br>
              <a:rPr lang="hu-HU" sz="2800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</a:br>
            <a: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  <a:t> A személy- és személy-teher </a:t>
            </a:r>
            <a:b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</a:br>
            <a:r>
              <a:rPr lang="hu-HU" sz="2800" b="1" dirty="0" smtClean="0">
                <a:solidFill>
                  <a:srgbClr val="000000"/>
                </a:solidFill>
                <a:latin typeface="Arial"/>
                <a:ea typeface="Times New Roman"/>
                <a:cs typeface="+mn-cs"/>
              </a:rPr>
              <a:t>felvonók különleges alkalmazásai</a:t>
            </a:r>
            <a:endParaRPr lang="hu-HU" sz="2800" b="1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39553" y="2204864"/>
          <a:ext cx="8208912" cy="4155440"/>
        </p:xfrm>
        <a:graphic>
          <a:graphicData uri="http://schemas.openxmlformats.org/drawingml/2006/table">
            <a:tbl>
              <a:tblPr/>
              <a:tblGrid>
                <a:gridCol w="2542584"/>
                <a:gridCol w="5666328"/>
              </a:tblGrid>
              <a:tr h="1016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81-70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70. rész: Fogyatékkal élők által is igénybe vehető felvonók</a:t>
                      </a:r>
                      <a:endParaRPr lang="hu-HU" sz="28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EN 81-71:2017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71. rész: </a:t>
                      </a: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Vandálbiztos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felvonók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81-72 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72. rész: Tűzoltófelvonók</a:t>
                      </a:r>
                      <a:endParaRPr lang="hu-HU" sz="28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81-73 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73. rész: Felvonók viselkedése tűz esetén</a:t>
                      </a:r>
                      <a:endParaRPr lang="hu-HU" sz="28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81-77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28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77. rész: Felvonók földrengésnek kitett környezetben</a:t>
                      </a:r>
                      <a:endParaRPr lang="hu-HU" sz="28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26458" marR="264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>
                <a:solidFill>
                  <a:srgbClr val="0000CC"/>
                </a:solidFill>
                <a:latin typeface="Arial"/>
                <a:ea typeface="Times New Roman"/>
                <a:cs typeface="+mn-cs"/>
              </a:rPr>
              <a:t>Felvonók szerkezetének és </a:t>
            </a:r>
            <a:br>
              <a:rPr lang="hu-HU" sz="2800" dirty="0" smtClean="0">
                <a:solidFill>
                  <a:srgbClr val="0000CC"/>
                </a:solidFill>
                <a:latin typeface="Arial"/>
                <a:ea typeface="Times New Roman"/>
                <a:cs typeface="+mn-cs"/>
              </a:rPr>
            </a:br>
            <a:r>
              <a:rPr lang="hu-HU" sz="2800" dirty="0" smtClean="0">
                <a:solidFill>
                  <a:srgbClr val="0000CC"/>
                </a:solidFill>
                <a:latin typeface="Arial"/>
                <a:ea typeface="Times New Roman"/>
                <a:cs typeface="+mn-cs"/>
              </a:rPr>
              <a:t>beépítésének biztonsági előírásai. </a:t>
            </a:r>
            <a:br>
              <a:rPr lang="hu-HU" sz="2800" dirty="0" smtClean="0">
                <a:solidFill>
                  <a:srgbClr val="0000CC"/>
                </a:solidFill>
                <a:latin typeface="Arial"/>
                <a:ea typeface="Times New Roman"/>
                <a:cs typeface="+mn-cs"/>
              </a:rPr>
            </a:br>
            <a:r>
              <a:rPr lang="hu-HU" sz="2800" b="1" dirty="0" smtClean="0">
                <a:solidFill>
                  <a:srgbClr val="0000CC"/>
                </a:solidFill>
                <a:latin typeface="Arial"/>
                <a:ea typeface="Times New Roman"/>
                <a:cs typeface="+mn-cs"/>
              </a:rPr>
              <a:t> Meglévő felvonók</a:t>
            </a:r>
            <a:endParaRPr lang="hu-HU" sz="2800" b="1" dirty="0">
              <a:solidFill>
                <a:srgbClr val="0000CC"/>
              </a:solidFill>
              <a:ea typeface="+mn-ea"/>
              <a:cs typeface="+mn-cs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83568" y="2132856"/>
          <a:ext cx="8136904" cy="1371600"/>
        </p:xfrm>
        <a:graphic>
          <a:graphicData uri="http://schemas.openxmlformats.org/drawingml/2006/table">
            <a:tbl>
              <a:tblPr/>
              <a:tblGrid>
                <a:gridCol w="2304256"/>
                <a:gridCol w="5832648"/>
              </a:tblGrid>
              <a:tr h="1016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3000" dirty="0" err="1">
                          <a:solidFill>
                            <a:srgbClr val="0000CC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3000" dirty="0">
                          <a:solidFill>
                            <a:srgbClr val="0000CC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81-80</a:t>
                      </a:r>
                      <a:endParaRPr lang="hu-HU" sz="3000" dirty="0">
                        <a:solidFill>
                          <a:srgbClr val="0000CC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hu-HU" sz="3000" dirty="0">
                          <a:solidFill>
                            <a:srgbClr val="0000CC"/>
                          </a:solidFill>
                          <a:latin typeface="Cambria"/>
                          <a:ea typeface="Times New Roman"/>
                          <a:cs typeface="Arial"/>
                        </a:rPr>
                        <a:t>80. rész: Meglévő személy- és személy-teher felvonók biztonsági szintje emelésének követelményei</a:t>
                      </a:r>
                      <a:endParaRPr lang="hu-HU" sz="3000" dirty="0">
                        <a:solidFill>
                          <a:srgbClr val="0000CC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11560" y="3933056"/>
          <a:ext cx="8208914" cy="2225732"/>
        </p:xfrm>
        <a:graphic>
          <a:graphicData uri="http://schemas.openxmlformats.org/drawingml/2006/table">
            <a:tbl>
              <a:tblPr/>
              <a:tblGrid>
                <a:gridCol w="2016224"/>
                <a:gridCol w="6192690"/>
              </a:tblGrid>
              <a:tr h="11232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600" dirty="0" err="1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600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12016 </a:t>
                      </a:r>
                      <a:endParaRPr lang="hu-HU" sz="2600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30238" marR="302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600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  <a:t>Elektromágneses összeférhetőség. Felvonók, mozgólépcsők és mozgójárdák termékcsalád szabványa. Zavartűrés</a:t>
                      </a:r>
                      <a:endParaRPr lang="hu-HU" sz="2600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30238" marR="302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600" dirty="0" err="1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hu-HU" sz="2600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13015</a:t>
                      </a:r>
                      <a:endParaRPr lang="hu-HU" sz="2600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30238" marR="302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600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  <a:t>Felvonók és mozgólépcsők karbantartása. </a:t>
                      </a:r>
                      <a:r>
                        <a:rPr lang="hu-HU" sz="2600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  <a:t/>
                      </a:r>
                      <a:br>
                        <a:rPr lang="hu-HU" sz="2600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</a:br>
                      <a:r>
                        <a:rPr lang="hu-HU" sz="2600" dirty="0" smtClean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  <a:t>A </a:t>
                      </a:r>
                      <a:r>
                        <a:rPr lang="hu-HU" sz="2600" dirty="0">
                          <a:solidFill>
                            <a:schemeClr val="tx1"/>
                          </a:solidFill>
                          <a:latin typeface="Cambria"/>
                          <a:ea typeface="Times New Roman"/>
                          <a:cs typeface="Arial"/>
                        </a:rPr>
                        <a:t>karbantartási utasítások követelményei</a:t>
                      </a:r>
                      <a:endParaRPr lang="hu-HU" sz="2600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30238" marR="302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 txBox="1">
            <a:spLocks noGrp="1" noChangeArrowheads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318F1A-225C-4FEF-B6EB-D1A2A24D0659}" type="slidenum">
              <a:rPr lang="hu-HU" sz="1000"/>
              <a:pPr algn="r"/>
              <a:t>2</a:t>
            </a:fld>
            <a:endParaRPr lang="hu-HU" sz="1000"/>
          </a:p>
        </p:txBody>
      </p:sp>
      <p:sp>
        <p:nvSpPr>
          <p:cNvPr id="1028" name="Rectangle 1026"/>
          <p:cNvSpPr>
            <a:spLocks noChangeArrowheads="1"/>
          </p:cNvSpPr>
          <p:nvPr/>
        </p:nvSpPr>
        <p:spPr bwMode="auto">
          <a:xfrm>
            <a:off x="611560" y="4581128"/>
            <a:ext cx="69127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1600" dirty="0" smtClean="0"/>
              <a:t>2017. 06. 08.</a:t>
            </a:r>
            <a:endParaRPr lang="hu-HU" sz="1600" dirty="0"/>
          </a:p>
        </p:txBody>
      </p:sp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251520" y="2204864"/>
            <a:ext cx="85689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hu-HU" sz="1600" dirty="0" smtClean="0"/>
          </a:p>
          <a:p>
            <a:pPr algn="ctr"/>
            <a:r>
              <a:rPr lang="hu-HU" sz="4400" b="1" dirty="0" smtClean="0"/>
              <a:t> </a:t>
            </a:r>
            <a:r>
              <a:rPr lang="hu-HU" sz="4800" b="1" dirty="0" smtClean="0">
                <a:solidFill>
                  <a:srgbClr val="0000CC"/>
                </a:solidFill>
              </a:rPr>
              <a:t>A felvonók szabványosításának aktuális kérdései</a:t>
            </a:r>
          </a:p>
          <a:p>
            <a:pPr algn="ctr"/>
            <a:endParaRPr lang="hu-HU" sz="4400" b="1" dirty="0"/>
          </a:p>
        </p:txBody>
      </p:sp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323528" y="4437112"/>
            <a:ext cx="8136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u-HU" sz="2000" b="1" dirty="0" smtClean="0"/>
              <a:t>XXV. Nemzetközi Felvonó Konferencia</a:t>
            </a:r>
          </a:p>
        </p:txBody>
      </p:sp>
      <p:sp>
        <p:nvSpPr>
          <p:cNvPr id="7" name="Téglalap 6"/>
          <p:cNvSpPr/>
          <p:nvPr/>
        </p:nvSpPr>
        <p:spPr>
          <a:xfrm>
            <a:off x="4788024" y="5157192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 smtClean="0"/>
              <a:t>Szabó József, főosztályvezető, </a:t>
            </a:r>
            <a:br>
              <a:rPr lang="hu-HU" sz="2000" b="1" i="1" dirty="0" smtClean="0"/>
            </a:br>
            <a:r>
              <a:rPr lang="hu-HU" sz="2000" b="1" dirty="0" smtClean="0"/>
              <a:t>Magyar Szabványügyi Testület 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864096"/>
          </a:xfrm>
        </p:spPr>
        <p:txBody>
          <a:bodyPr/>
          <a:lstStyle/>
          <a:p>
            <a:r>
              <a:rPr lang="hu-HU" sz="3600" b="1" dirty="0" smtClean="0">
                <a:solidFill>
                  <a:srgbClr val="0000CC"/>
                </a:solidFill>
              </a:rPr>
              <a:t>MSZT/MB 314 </a:t>
            </a:r>
            <a:br>
              <a:rPr lang="hu-HU" sz="3600" b="1" dirty="0" smtClean="0">
                <a:solidFill>
                  <a:srgbClr val="0000CC"/>
                </a:solidFill>
              </a:rPr>
            </a:br>
            <a:r>
              <a:rPr lang="hu-HU" sz="3600" b="1" dirty="0" smtClean="0">
                <a:solidFill>
                  <a:srgbClr val="0000CC"/>
                </a:solidFill>
              </a:rPr>
              <a:t>Felvonók és mozgólépcsők </a:t>
            </a:r>
            <a:endParaRPr lang="hu-HU" sz="3600" b="1" dirty="0">
              <a:solidFill>
                <a:srgbClr val="0000C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3960440"/>
          </a:xfrm>
        </p:spPr>
        <p:txBody>
          <a:bodyPr/>
          <a:lstStyle/>
          <a:p>
            <a:pPr>
              <a:spcBef>
                <a:spcPts val="1600"/>
              </a:spcBef>
              <a:buNone/>
            </a:pPr>
            <a:r>
              <a:rPr lang="hu-HU" sz="2800" b="1" dirty="0" smtClean="0">
                <a:solidFill>
                  <a:srgbClr val="0000CC"/>
                </a:solidFill>
              </a:rPr>
              <a:t>94 </a:t>
            </a:r>
            <a:r>
              <a:rPr lang="hu-HU" sz="2800" dirty="0" smtClean="0">
                <a:solidFill>
                  <a:srgbClr val="0000CC"/>
                </a:solidFill>
              </a:rPr>
              <a:t>- </a:t>
            </a:r>
            <a:r>
              <a:rPr lang="hu-HU" sz="2800" dirty="0" smtClean="0">
                <a:solidFill>
                  <a:srgbClr val="0000CC"/>
                </a:solidFill>
              </a:rPr>
              <a:t>31 </a:t>
            </a:r>
            <a:r>
              <a:rPr lang="hu-HU" sz="2800" dirty="0" smtClean="0">
                <a:solidFill>
                  <a:srgbClr val="0000CC"/>
                </a:solidFill>
              </a:rPr>
              <a:t>MSZ, 4 MSZ ISO, 59 MSZ </a:t>
            </a:r>
            <a:r>
              <a:rPr lang="hu-HU" sz="2800" dirty="0" smtClean="0">
                <a:solidFill>
                  <a:srgbClr val="0000CC"/>
                </a:solidFill>
              </a:rPr>
              <a:t>EN - 39 Hun, 55  </a:t>
            </a:r>
            <a:r>
              <a:rPr lang="hu-HU" sz="2800" dirty="0" err="1" smtClean="0">
                <a:solidFill>
                  <a:srgbClr val="0000CC"/>
                </a:solidFill>
              </a:rPr>
              <a:t>Eng</a:t>
            </a:r>
            <a:endParaRPr lang="hu-HU" sz="2800" dirty="0" smtClean="0">
              <a:solidFill>
                <a:srgbClr val="0000CC"/>
              </a:solidFill>
            </a:endParaRPr>
          </a:p>
          <a:p>
            <a:pPr marL="540000">
              <a:spcBef>
                <a:spcPts val="1600"/>
              </a:spcBef>
              <a:buNone/>
            </a:pPr>
            <a:r>
              <a:rPr lang="hu-HU" sz="2800" b="1" dirty="0" smtClean="0"/>
              <a:t>MSZ </a:t>
            </a:r>
            <a:r>
              <a:rPr lang="hu-HU" sz="2800" b="1" dirty="0" smtClean="0"/>
              <a:t>EN </a:t>
            </a:r>
            <a:r>
              <a:rPr lang="hu-HU" sz="2800" b="1" dirty="0" smtClean="0"/>
              <a:t>81</a:t>
            </a:r>
            <a:endParaRPr lang="hu-HU" sz="2800" i="1" dirty="0" smtClean="0"/>
          </a:p>
          <a:p>
            <a:pPr>
              <a:buNone/>
            </a:pPr>
            <a:r>
              <a:rPr lang="hu-HU" sz="2800" b="1" dirty="0" smtClean="0"/>
              <a:t>  </a:t>
            </a:r>
            <a:r>
              <a:rPr lang="hu-HU" sz="2800" b="1" dirty="0" smtClean="0"/>
              <a:t>  -20:2014</a:t>
            </a:r>
            <a:r>
              <a:rPr lang="hu-HU" sz="2800" i="1" dirty="0" smtClean="0"/>
              <a:t>   20</a:t>
            </a:r>
            <a:r>
              <a:rPr lang="hu-HU" sz="2800" i="1" dirty="0" smtClean="0"/>
              <a:t>. rész: </a:t>
            </a:r>
            <a:r>
              <a:rPr lang="hu-HU" sz="2800" i="1" dirty="0" smtClean="0"/>
              <a:t>Személy- </a:t>
            </a:r>
            <a:r>
              <a:rPr lang="hu-HU" sz="2800" i="1" dirty="0" smtClean="0"/>
              <a:t>és személy-teher felvonók</a:t>
            </a:r>
          </a:p>
          <a:p>
            <a:pPr>
              <a:buNone/>
            </a:pPr>
            <a:r>
              <a:rPr lang="hu-HU" sz="2800" b="1" dirty="0" smtClean="0"/>
              <a:t> </a:t>
            </a:r>
            <a:r>
              <a:rPr lang="hu-HU" sz="2800" b="1" dirty="0" smtClean="0"/>
              <a:t>   </a:t>
            </a:r>
            <a:r>
              <a:rPr lang="hu-HU" sz="2800" b="1" dirty="0" smtClean="0"/>
              <a:t>-50: 2014</a:t>
            </a:r>
            <a:r>
              <a:rPr lang="hu-HU" sz="2800" dirty="0" smtClean="0"/>
              <a:t>  </a:t>
            </a:r>
            <a:r>
              <a:rPr lang="hu-HU" sz="2800" i="1" dirty="0" smtClean="0"/>
              <a:t>50. rész: </a:t>
            </a:r>
            <a:r>
              <a:rPr lang="hu-HU" sz="2800" i="1" dirty="0" err="1" smtClean="0"/>
              <a:t>Felvonórészegységek</a:t>
            </a:r>
            <a:r>
              <a:rPr lang="hu-HU" sz="2800" i="1" dirty="0" smtClean="0"/>
              <a:t> </a:t>
            </a:r>
            <a:r>
              <a:rPr lang="hu-HU" sz="2800" i="1" dirty="0" smtClean="0"/>
              <a:t>tervezési előírásai, számításai, felülvizsgálatai és vizsgálatai </a:t>
            </a:r>
          </a:p>
          <a:p>
            <a:pPr>
              <a:buNone/>
            </a:pPr>
            <a:r>
              <a:rPr lang="hu-HU" sz="2400" dirty="0" smtClean="0"/>
              <a:t>2017. augusztus </a:t>
            </a:r>
            <a:r>
              <a:rPr lang="hu-HU" sz="2400" dirty="0" smtClean="0"/>
              <a:t>1-től MSZ </a:t>
            </a:r>
            <a:r>
              <a:rPr lang="hu-HU" sz="2400" dirty="0" smtClean="0"/>
              <a:t>EN 81-1:1998+A3:2010 és MSZ EN 81-2:1998+A3:2010 </a:t>
            </a:r>
            <a:r>
              <a:rPr lang="hu-HU" sz="2400" dirty="0" smtClean="0"/>
              <a:t>helyett</a:t>
            </a:r>
            <a:endParaRPr lang="hu-HU" sz="2400" dirty="0" smtClean="0"/>
          </a:p>
          <a:p>
            <a:pPr algn="ctr">
              <a:buNone/>
            </a:pPr>
            <a:r>
              <a:rPr lang="hu-HU" sz="2800" b="1" dirty="0" smtClean="0"/>
              <a:t>MFSZ </a:t>
            </a:r>
            <a:r>
              <a:rPr lang="hu-HU" sz="2800" b="1" dirty="0" smtClean="0"/>
              <a:t>hozzájárulásával</a:t>
            </a:r>
            <a:endParaRPr lang="hu-HU" sz="2800" b="1" dirty="0" smtClean="0"/>
          </a:p>
          <a:p>
            <a:pPr>
              <a:spcBef>
                <a:spcPts val="1600"/>
              </a:spcBef>
              <a:buNone/>
            </a:pPr>
            <a:endParaRPr lang="hu-HU" sz="2800" dirty="0">
              <a:solidFill>
                <a:srgbClr val="0000CC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  <p:pic>
        <p:nvPicPr>
          <p:cNvPr id="6" name="Picture 8" descr="Kapcsolódó ké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348880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936104"/>
          </a:xfrm>
        </p:spPr>
        <p:txBody>
          <a:bodyPr/>
          <a:lstStyle/>
          <a:p>
            <a:r>
              <a:rPr lang="hu-HU" b="1" dirty="0" smtClean="0">
                <a:solidFill>
                  <a:srgbClr val="0000CC"/>
                </a:solidFill>
              </a:rPr>
              <a:t>Felülvizsgálat</a:t>
            </a:r>
            <a:endParaRPr lang="hu-HU" b="1" dirty="0">
              <a:solidFill>
                <a:srgbClr val="0000CC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1844826"/>
          <a:ext cx="8352928" cy="4824533"/>
        </p:xfrm>
        <a:graphic>
          <a:graphicData uri="http://schemas.openxmlformats.org/drawingml/2006/table">
            <a:tbl>
              <a:tblPr/>
              <a:tblGrid>
                <a:gridCol w="2160240"/>
                <a:gridCol w="6192688"/>
              </a:tblGrid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 9113:2003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létesítése. A felvonók épülettűzzel kapcsolatos kiegészítő követelményei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 15695:2008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és mozgólépcsők létesítése. Építmények függőleges forgalomellátásának követelményei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 15698:2013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Felvonók, mozgólépcsők és mozgójárdák egyes kiegészítő követelményei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MSZ-04-11-4:1985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létesítése. Körforgó személyfelvonók műszaki követelményei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MSZ-04-76:1990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létesítési szabványaiban előírt egyes műszaki követelmények vizsgálati módszerei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MSZ-04-77:1988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</a:t>
                      </a:r>
                      <a:r>
                        <a:rPr lang="hu-HU" sz="1800" dirty="0" err="1">
                          <a:latin typeface="Arial"/>
                          <a:ea typeface="SimSun"/>
                          <a:cs typeface="Times New Roman"/>
                        </a:rPr>
                        <a:t>üzembehelyezési</a:t>
                      </a: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 vizsgálata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MSZ-04-78:1988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ellenőrző vizsgálata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MSZ-04-79:1988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évenkénti fővizsgálata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MSZ-04-80:1984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A felvonó karbantartás szakszerűségének ellenőrzése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MSZ-04-81:1980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karbantartása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6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MSZE 9116:2012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SimSun"/>
                          <a:cs typeface="Times New Roman"/>
                        </a:rPr>
                        <a:t>Felvonók létesítése. Kis sebességű, személy- és személy-teher felvonók műszaki követelményei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875184"/>
          </a:xfrm>
        </p:spPr>
        <p:txBody>
          <a:bodyPr/>
          <a:lstStyle/>
          <a:p>
            <a:r>
              <a:rPr lang="hu-HU" b="1" dirty="0" smtClean="0">
                <a:solidFill>
                  <a:srgbClr val="0000CC"/>
                </a:solidFill>
              </a:rPr>
              <a:t>Összefoglalás</a:t>
            </a:r>
            <a:endParaRPr lang="hu-HU" b="1" dirty="0">
              <a:solidFill>
                <a:srgbClr val="0000CC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114800"/>
          </a:xfrm>
        </p:spPr>
        <p:txBody>
          <a:bodyPr/>
          <a:lstStyle/>
          <a:p>
            <a:pPr marL="0">
              <a:buNone/>
            </a:pPr>
            <a:r>
              <a:rPr lang="hu-HU" dirty="0" smtClean="0"/>
              <a:t>A szabványok hozzájárulnak a gazdaság fejlődéséhez, a vállalkozások sikeres működéséhez</a:t>
            </a:r>
          </a:p>
          <a:p>
            <a:pPr marL="0">
              <a:buNone/>
            </a:pPr>
            <a:r>
              <a:rPr lang="hu-HU" dirty="0" smtClean="0"/>
              <a:t>A magyar nyelvű kiadás elősegíti </a:t>
            </a:r>
            <a:r>
              <a:rPr lang="hu-HU" dirty="0" smtClean="0"/>
              <a:t>a hazai  alkalmazásukat, egységes értelmezésüket</a:t>
            </a:r>
            <a:endParaRPr lang="hu-HU" dirty="0" smtClean="0"/>
          </a:p>
          <a:p>
            <a:pPr marL="0">
              <a:buNone/>
            </a:pPr>
            <a:r>
              <a:rPr lang="hu-HU" dirty="0" smtClean="0"/>
              <a:t>A szabványosítás teljesítménye a rendelkezésre álló  erőforrásokkal arányos</a:t>
            </a:r>
          </a:p>
          <a:p>
            <a:pPr marL="0">
              <a:buNone/>
            </a:pPr>
            <a:r>
              <a:rPr lang="hu-HU" dirty="0" smtClean="0"/>
              <a:t>Részt kell venni a szabványosításban – versenyelőnyt jelenthet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2D35D-25D5-4EEB-9A0D-7E079D1164CB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000066"/>
                </a:solidFill>
                <a:latin typeface="Tahoma" pitchFamily="34" charset="0"/>
              </a:rPr>
              <a:t>Köszönöm </a:t>
            </a:r>
            <a:r>
              <a:rPr lang="hu-HU" sz="3200" b="1" smtClean="0">
                <a:solidFill>
                  <a:srgbClr val="000066"/>
                </a:solidFill>
                <a:latin typeface="Tahoma" pitchFamily="34" charset="0"/>
              </a:rPr>
              <a:t>a figyelmüket</a:t>
            </a:r>
            <a:r>
              <a:rPr lang="hu-HU" sz="3200" b="1" dirty="0">
                <a:solidFill>
                  <a:srgbClr val="000066"/>
                </a:solidFill>
              </a:rPr>
              <a:t/>
            </a:r>
            <a:br>
              <a:rPr lang="hu-HU" sz="3200" b="1" dirty="0">
                <a:solidFill>
                  <a:srgbClr val="000066"/>
                </a:solidFill>
              </a:rPr>
            </a:br>
            <a:endParaRPr lang="hu-HU" sz="32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800" dirty="0">
                <a:solidFill>
                  <a:srgbClr val="000066"/>
                </a:solidFill>
                <a:latin typeface="Tahoma" pitchFamily="34" charset="0"/>
              </a:rPr>
              <a:t>Elérhetőségeink:</a:t>
            </a:r>
          </a:p>
          <a:p>
            <a:r>
              <a:rPr lang="hu-HU" sz="2800" dirty="0">
                <a:solidFill>
                  <a:srgbClr val="000066"/>
                </a:solidFill>
                <a:latin typeface="Tahoma" pitchFamily="34" charset="0"/>
              </a:rPr>
              <a:t>1082 Budapest, Horváth Mihály tér 1. </a:t>
            </a:r>
          </a:p>
          <a:p>
            <a:r>
              <a:rPr lang="hu-HU" sz="2800" dirty="0">
                <a:solidFill>
                  <a:srgbClr val="000066"/>
                </a:solidFill>
                <a:latin typeface="Tahoma" pitchFamily="34" charset="0"/>
              </a:rPr>
              <a:t>Tel: 456-6846, Fax: 456-6840</a:t>
            </a:r>
          </a:p>
          <a:p>
            <a:r>
              <a:rPr lang="hu-HU" sz="2800" dirty="0" err="1">
                <a:solidFill>
                  <a:srgbClr val="000066"/>
                </a:solidFill>
                <a:latin typeface="Tahoma" pitchFamily="34" charset="0"/>
              </a:rPr>
              <a:t>www.mszt.hu</a:t>
            </a:r>
            <a:endParaRPr lang="hu-HU" sz="2800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hu-HU" sz="2800" dirty="0">
                <a:solidFill>
                  <a:srgbClr val="000066"/>
                </a:solidFill>
                <a:latin typeface="Tahoma" pitchFamily="34" charset="0"/>
              </a:rPr>
              <a:t>E-mail: </a:t>
            </a:r>
            <a:r>
              <a:rPr lang="hu-HU" sz="2800" dirty="0" err="1">
                <a:solidFill>
                  <a:srgbClr val="000066"/>
                </a:solidFill>
                <a:latin typeface="Tahoma" pitchFamily="34" charset="0"/>
              </a:rPr>
              <a:t>j.szabo</a:t>
            </a:r>
            <a:r>
              <a:rPr lang="hu-HU" sz="2800" dirty="0">
                <a:solidFill>
                  <a:srgbClr val="000066"/>
                </a:solidFill>
                <a:latin typeface="Tahoma" pitchFamily="34" charset="0"/>
              </a:rPr>
              <a:t>@</a:t>
            </a:r>
            <a:r>
              <a:rPr lang="hu-HU" sz="2800" dirty="0" err="1">
                <a:solidFill>
                  <a:srgbClr val="000066"/>
                </a:solidFill>
                <a:latin typeface="Tahoma" pitchFamily="34" charset="0"/>
              </a:rPr>
              <a:t>mszt.hu</a:t>
            </a:r>
            <a:endParaRPr lang="hu-HU" sz="28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684213" y="4868863"/>
            <a:ext cx="7200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50000"/>
              </a:lnSpc>
            </a:pPr>
            <a:r>
              <a:rPr lang="hu-HU" sz="2000" b="1">
                <a:solidFill>
                  <a:schemeClr val="tx2"/>
                </a:solidFill>
                <a:latin typeface="Arial" charset="0"/>
              </a:rPr>
              <a:t/>
            </a:r>
            <a:br>
              <a:rPr lang="hu-HU" sz="2000" b="1">
                <a:solidFill>
                  <a:schemeClr val="tx2"/>
                </a:solidFill>
                <a:latin typeface="Arial" charset="0"/>
              </a:rPr>
            </a:br>
            <a:r>
              <a:rPr lang="hu-HU" sz="3200" b="1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Magyar Szabványügyi Testület</a:t>
            </a:r>
            <a:r>
              <a:rPr lang="hu-HU" sz="4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30C955-5BC2-41CF-AAA2-BB01D8A283BB}" type="slidenum">
              <a:rPr lang="hu-HU" smtClean="0"/>
              <a:pPr/>
              <a:t>24</a:t>
            </a:fld>
            <a:endParaRPr lang="hu-HU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58888" y="476250"/>
            <a:ext cx="619283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400" b="1"/>
              <a:t>MAGYAR SZABVÁNYÜGYI TESTÜLET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371850" y="55054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/>
              <a:t>2017</a:t>
            </a:r>
            <a:endParaRPr lang="hu-HU" sz="3600" b="1" dirty="0"/>
          </a:p>
        </p:txBody>
      </p:sp>
      <p:pic>
        <p:nvPicPr>
          <p:cNvPr id="45061" name="Kép 5" descr="MSZT 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2000250"/>
            <a:ext cx="271462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E0E6D-7B0B-4F30-BA67-5EEB545FE75C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683568" y="1988840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4000" b="1" dirty="0" smtClean="0"/>
              <a:t>Magyar Szabványügyi Testület</a:t>
            </a:r>
          </a:p>
          <a:p>
            <a:pPr>
              <a:lnSpc>
                <a:spcPct val="150000"/>
              </a:lnSpc>
            </a:pPr>
            <a:r>
              <a:rPr lang="hu-HU" sz="4000" b="1" dirty="0" smtClean="0"/>
              <a:t>Szabványok jogállása</a:t>
            </a:r>
          </a:p>
          <a:p>
            <a:pPr>
              <a:lnSpc>
                <a:spcPct val="150000"/>
              </a:lnSpc>
            </a:pPr>
            <a:r>
              <a:rPr lang="hu-HU" sz="4000" b="1" dirty="0" smtClean="0"/>
              <a:t>Felvonók szabványosítása</a:t>
            </a:r>
            <a:endParaRPr lang="en-US" sz="4000" b="1" dirty="0"/>
          </a:p>
        </p:txBody>
      </p:sp>
      <p:sp>
        <p:nvSpPr>
          <p:cNvPr id="5" name="Téglalap 4"/>
          <p:cNvSpPr/>
          <p:nvPr/>
        </p:nvSpPr>
        <p:spPr>
          <a:xfrm>
            <a:off x="1691680" y="476672"/>
            <a:ext cx="5076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b="1" dirty="0" smtClean="0">
                <a:solidFill>
                  <a:srgbClr val="0000CC"/>
                </a:solidFill>
              </a:rPr>
              <a:t>Témakörök</a:t>
            </a:r>
            <a:endParaRPr lang="en-US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Képtalálat a következ&amp;odblac;re: „consensus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0378" y="4365104"/>
            <a:ext cx="2070057" cy="1584176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400" cy="926554"/>
          </a:xfrm>
        </p:spPr>
        <p:txBody>
          <a:bodyPr/>
          <a:lstStyle/>
          <a:p>
            <a:pPr eaLnBrk="1" hangingPunct="1"/>
            <a:r>
              <a:rPr lang="hu-HU" b="1" dirty="0" smtClean="0">
                <a:solidFill>
                  <a:srgbClr val="0000CC"/>
                </a:solidFill>
              </a:rPr>
              <a:t>Magyar Szabványügyi</a:t>
            </a:r>
            <a:br>
              <a:rPr lang="hu-HU" b="1" dirty="0" smtClean="0">
                <a:solidFill>
                  <a:srgbClr val="0000CC"/>
                </a:solidFill>
              </a:rPr>
            </a:br>
            <a:r>
              <a:rPr lang="hu-HU" b="1" dirty="0" smtClean="0">
                <a:solidFill>
                  <a:srgbClr val="0000CC"/>
                </a:solidFill>
              </a:rPr>
              <a:t> Testület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2816"/>
            <a:ext cx="8820150" cy="3032125"/>
          </a:xfrm>
          <a:noFill/>
        </p:spPr>
        <p:txBody>
          <a:bodyPr/>
          <a:lstStyle/>
          <a:p>
            <a:pPr marL="576000" lvl="2" eaLnBrk="1" hangingPunct="1"/>
            <a:r>
              <a:rPr lang="hu-HU" sz="2800" dirty="0" smtClean="0"/>
              <a:t>1995. évi XXVIII. TÖRVÉNY A NEMZETI SZABVÁNYOSÍTÁSRÓL HOZTA LÉTRE, </a:t>
            </a:r>
          </a:p>
          <a:p>
            <a:pPr marL="576000" lvl="2" eaLnBrk="1" hangingPunct="1"/>
            <a:r>
              <a:rPr lang="hu-HU" sz="2800" dirty="0" smtClean="0"/>
              <a:t>ÖNÁLLÓ, NON-PROFIT KÖZTESTÜLET</a:t>
            </a:r>
          </a:p>
          <a:p>
            <a:pPr marL="576000" lvl="2" eaLnBrk="1" hangingPunct="1"/>
            <a:r>
              <a:rPr lang="hu-HU" sz="2800" dirty="0" smtClean="0"/>
              <a:t>NYILVÁNTARTOTT TAGSÁG</a:t>
            </a:r>
          </a:p>
          <a:p>
            <a:pPr marL="576000" lvl="2" eaLnBrk="1" hangingPunct="1"/>
            <a:r>
              <a:rPr lang="hu-HU" sz="2800" dirty="0" smtClean="0"/>
              <a:t>VÁLASZTOTT ÖNKORMÁNYZAT</a:t>
            </a:r>
          </a:p>
          <a:p>
            <a:pPr marL="576000" lvl="2" eaLnBrk="1" hangingPunct="1"/>
            <a:r>
              <a:rPr lang="hu-HU" sz="2800" dirty="0" smtClean="0"/>
              <a:t>KIZÁRÓLAGOS JOG</a:t>
            </a:r>
          </a:p>
          <a:p>
            <a:pPr lvl="2" eaLnBrk="1" hangingPunct="1">
              <a:buFontTx/>
              <a:buNone/>
            </a:pPr>
            <a:endParaRPr lang="hu-HU" sz="2800" b="1" dirty="0" smtClean="0"/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971550" y="5445125"/>
            <a:ext cx="7056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b="1" dirty="0">
                <a:solidFill>
                  <a:srgbClr val="C00000"/>
                </a:solidFill>
                <a:latin typeface="Times New Roman" pitchFamily="18" charset="0"/>
              </a:rPr>
              <a:t>NEM KORMÁNYZATI SZERVEZET</a:t>
            </a:r>
          </a:p>
        </p:txBody>
      </p:sp>
      <p:sp>
        <p:nvSpPr>
          <p:cNvPr id="12290" name="AutoShape 2" descr="Képtalálat a következ&amp;odblac;re: „konszenzus”"/>
          <p:cNvSpPr>
            <a:spLocks noChangeAspect="1" noChangeArrowheads="1"/>
          </p:cNvSpPr>
          <p:nvPr/>
        </p:nvSpPr>
        <p:spPr bwMode="auto">
          <a:xfrm>
            <a:off x="155575" y="-1584325"/>
            <a:ext cx="4676775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000099"/>
                </a:solidFill>
              </a:rPr>
              <a:t>Az MSZT szolgáltatásai</a:t>
            </a:r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440120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l" eaLnBrk="0" hangingPunct="0">
              <a:lnSpc>
                <a:spcPct val="125000"/>
              </a:lnSpc>
              <a:spcBef>
                <a:spcPct val="0"/>
              </a:spcBef>
              <a:defRPr/>
            </a:pPr>
            <a:r>
              <a:rPr lang="hu-HU" sz="3200" dirty="0">
                <a:latin typeface="Times New Roman" pitchFamily="18" charset="0"/>
              </a:rPr>
              <a:t>Szabványosítás - nemzeti, </a:t>
            </a:r>
            <a:r>
              <a:rPr lang="hu-HU" sz="3200" dirty="0">
                <a:solidFill>
                  <a:srgbClr val="FF0000"/>
                </a:solidFill>
                <a:latin typeface="Times New Roman" pitchFamily="18" charset="0"/>
              </a:rPr>
              <a:t>európai</a:t>
            </a:r>
            <a:r>
              <a:rPr lang="hu-HU" sz="3200" dirty="0">
                <a:latin typeface="Times New Roman" pitchFamily="18" charset="0"/>
              </a:rPr>
              <a:t>, </a:t>
            </a:r>
            <a:r>
              <a:rPr lang="hu-HU" sz="3200" dirty="0" smtClean="0">
                <a:latin typeface="Times New Roman" pitchFamily="18" charset="0"/>
              </a:rPr>
              <a:t>nemzetközi</a:t>
            </a:r>
          </a:p>
          <a:p>
            <a:pPr lvl="2" algn="l" eaLnBrk="0" hangingPunct="0">
              <a:lnSpc>
                <a:spcPct val="125000"/>
              </a:lnSpc>
              <a:spcBef>
                <a:spcPct val="0"/>
              </a:spcBef>
              <a:defRPr/>
            </a:pPr>
            <a:r>
              <a:rPr lang="hu-HU" sz="3200" dirty="0" smtClean="0">
                <a:latin typeface="Times New Roman" pitchFamily="18" charset="0"/>
              </a:rPr>
              <a:t>Szabványok kidolgozása</a:t>
            </a:r>
            <a:endParaRPr lang="hu-HU" sz="3200" dirty="0">
              <a:latin typeface="Times New Roman" pitchFamily="18" charset="0"/>
            </a:endParaRPr>
          </a:p>
          <a:p>
            <a:pPr lvl="2" eaLnBrk="0" hangingPunct="0">
              <a:lnSpc>
                <a:spcPct val="125000"/>
              </a:lnSpc>
              <a:defRPr/>
            </a:pPr>
            <a:r>
              <a:rPr lang="hu-HU" sz="3200" dirty="0" smtClean="0">
                <a:latin typeface="Times New Roman" pitchFamily="18" charset="0"/>
              </a:rPr>
              <a:t>Értékesítés – szabványok, kiadványok</a:t>
            </a:r>
            <a:endParaRPr lang="hu-HU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2" algn="l" eaLnBrk="0" hangingPunct="0">
              <a:lnSpc>
                <a:spcPct val="125000"/>
              </a:lnSpc>
              <a:spcBef>
                <a:spcPct val="0"/>
              </a:spcBef>
              <a:defRPr/>
            </a:pPr>
            <a:r>
              <a:rPr lang="hu-HU" sz="3200" dirty="0" smtClean="0">
                <a:latin typeface="Times New Roman" pitchFamily="18" charset="0"/>
              </a:rPr>
              <a:t>Tanúsítás - rendszer, termék – </a:t>
            </a:r>
            <a:r>
              <a:rPr lang="hu-HU" sz="3200" dirty="0" err="1" smtClean="0">
                <a:latin typeface="Times New Roman" pitchFamily="18" charset="0"/>
              </a:rPr>
              <a:t>IQ-Net</a:t>
            </a:r>
            <a:r>
              <a:rPr lang="hu-HU" sz="3200" dirty="0" smtClean="0">
                <a:latin typeface="Times New Roman" pitchFamily="18" charset="0"/>
              </a:rPr>
              <a:t> tagság</a:t>
            </a:r>
          </a:p>
          <a:p>
            <a:pPr lvl="2" algn="l" eaLnBrk="0" hangingPunct="0">
              <a:lnSpc>
                <a:spcPct val="125000"/>
              </a:lnSpc>
              <a:spcBef>
                <a:spcPct val="0"/>
              </a:spcBef>
              <a:defRPr/>
            </a:pPr>
            <a:r>
              <a:rPr lang="hu-HU" sz="3200" dirty="0" smtClean="0">
                <a:latin typeface="Times New Roman" pitchFamily="18" charset="0"/>
              </a:rPr>
              <a:t>Oktatás</a:t>
            </a:r>
            <a:r>
              <a:rPr lang="hu-HU" sz="3200" dirty="0">
                <a:latin typeface="Times New Roman" pitchFamily="18" charset="0"/>
              </a:rPr>
              <a:t>, </a:t>
            </a:r>
            <a:r>
              <a:rPr lang="hu-HU" sz="3200" dirty="0" smtClean="0">
                <a:latin typeface="Times New Roman" pitchFamily="18" charset="0"/>
              </a:rPr>
              <a:t>szakmai fórumok</a:t>
            </a:r>
            <a:endParaRPr lang="hu-HU" sz="3200" dirty="0">
              <a:latin typeface="Times New Roman" pitchFamily="18" charset="0"/>
            </a:endParaRPr>
          </a:p>
          <a:p>
            <a:pPr lvl="2" algn="l" eaLnBrk="0" hangingPunct="0">
              <a:lnSpc>
                <a:spcPct val="125000"/>
              </a:lnSpc>
              <a:spcBef>
                <a:spcPct val="0"/>
              </a:spcBef>
              <a:defRPr/>
            </a:pPr>
            <a:r>
              <a:rPr lang="hu-HU" sz="3200" dirty="0">
                <a:latin typeface="Times New Roman" pitchFamily="18" charset="0"/>
              </a:rPr>
              <a:t>Tájékoztatás – közlöny, honlap</a:t>
            </a:r>
            <a:r>
              <a:rPr lang="hu-HU" sz="3200" dirty="0" smtClean="0">
                <a:latin typeface="Times New Roman" pitchFamily="18" charset="0"/>
              </a:rPr>
              <a:t>, </a:t>
            </a:r>
            <a:r>
              <a:rPr lang="hu-HU" sz="3200" dirty="0" smtClean="0">
                <a:solidFill>
                  <a:srgbClr val="0000CC"/>
                </a:solidFill>
                <a:latin typeface="Times New Roman" pitchFamily="18" charset="0"/>
              </a:rPr>
              <a:t>hírlevél</a:t>
            </a:r>
            <a:r>
              <a:rPr lang="hu-HU" sz="3200" dirty="0" smtClean="0">
                <a:latin typeface="Times New Roman" pitchFamily="18" charset="0"/>
              </a:rPr>
              <a:t>, kiadványok, </a:t>
            </a:r>
            <a:r>
              <a:rPr lang="hu-HU" sz="3200" dirty="0" smtClean="0">
                <a:solidFill>
                  <a:srgbClr val="0000CC"/>
                </a:solidFill>
                <a:latin typeface="Times New Roman" pitchFamily="18" charset="0"/>
              </a:rPr>
              <a:t>online szabványkönyvtár</a:t>
            </a:r>
            <a:endParaRPr lang="hu-HU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611560" y="2068394"/>
            <a:ext cx="806489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hu-H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kivétel nélkül be kell vezetni az európai szabványokat, 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hu-H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előnyben kell részesíteni a nemzetközi szabványok bevezetését, (ha az adott tárgyban nincs európai szabvány);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ez után következnek azok a témák, amelyek nemzeti szabványosítására igény van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az anyagi fedezetet rendelkezésre áll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Rectangle 45"/>
          <p:cNvSpPr>
            <a:spLocks noChangeArrowheads="1"/>
          </p:cNvSpPr>
          <p:nvPr/>
        </p:nvSpPr>
        <p:spPr bwMode="auto">
          <a:xfrm>
            <a:off x="1475656" y="476672"/>
            <a:ext cx="60943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u-HU" sz="40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Arial" pitchFamily="34" charset="0"/>
              </a:rPr>
              <a:t>A magyar szabványosítás </a:t>
            </a:r>
            <a:br>
              <a:rPr lang="hu-HU" sz="40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Arial" pitchFamily="34" charset="0"/>
              </a:rPr>
            </a:br>
            <a:r>
              <a:rPr lang="hu-HU" sz="40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Arial" pitchFamily="34" charset="0"/>
              </a:rPr>
              <a:t>prioritásai </a:t>
            </a:r>
            <a:endParaRPr lang="hu-HU" sz="4000" b="1" dirty="0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 txBox="1">
            <a:spLocks noGrp="1" noChangeArrowheads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B0C4D4A-4201-4227-93C0-5D7F677437FA}" type="slidenum">
              <a:rPr lang="hu-HU" sz="1000"/>
              <a:pPr algn="r"/>
              <a:t>7</a:t>
            </a:fld>
            <a:endParaRPr lang="hu-HU" sz="10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333375"/>
            <a:ext cx="6336704" cy="1143000"/>
          </a:xfrm>
        </p:spPr>
        <p:txBody>
          <a:bodyPr/>
          <a:lstStyle/>
          <a:p>
            <a:r>
              <a:rPr lang="hu-HU" sz="2800" dirty="0" smtClean="0">
                <a:latin typeface="Arial" charset="0"/>
              </a:rPr>
              <a:t> </a:t>
            </a:r>
            <a:r>
              <a:rPr lang="hu-HU" sz="2000" b="1" dirty="0" smtClean="0">
                <a:solidFill>
                  <a:srgbClr val="0000CC"/>
                </a:solidFill>
                <a:cs typeface="Times New Roman" pitchFamily="18" charset="0"/>
              </a:rPr>
              <a:t>A MAGYAR ÉS AZ ANGOL NYELVŰ,  ÉRVÉNYES</a:t>
            </a:r>
            <a:br>
              <a:rPr lang="hu-HU" sz="2000" b="1" dirty="0" smtClean="0">
                <a:solidFill>
                  <a:srgbClr val="0000CC"/>
                </a:solidFill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0000CC"/>
                </a:solidFill>
                <a:cs typeface="Times New Roman" pitchFamily="18" charset="0"/>
              </a:rPr>
              <a:t>MAGYAR NEMZETI SZABVÁNYOK</a:t>
            </a:r>
            <a:br>
              <a:rPr lang="hu-HU" sz="2000" b="1" dirty="0" smtClean="0">
                <a:solidFill>
                  <a:srgbClr val="0000CC"/>
                </a:solidFill>
                <a:cs typeface="Times New Roman" pitchFamily="18" charset="0"/>
              </a:rPr>
            </a:br>
            <a:r>
              <a:rPr lang="hu-HU" sz="2000" b="1" dirty="0" smtClean="0">
                <a:solidFill>
                  <a:srgbClr val="0000CC"/>
                </a:solidFill>
                <a:cs typeface="Times New Roman" pitchFamily="18" charset="0"/>
              </a:rPr>
              <a:t>ARÁNYA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590351" y="1607591"/>
          <a:ext cx="8502849" cy="5159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39750" y="5516563"/>
            <a:ext cx="8064500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50825" y="2924175"/>
            <a:ext cx="360363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%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72400" cy="114300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0033CC"/>
                </a:solidFill>
              </a:rPr>
              <a:t>Nemzeti képviseleten </a:t>
            </a:r>
            <a:br>
              <a:rPr lang="hu-HU" sz="4000" b="1" dirty="0" smtClean="0">
                <a:solidFill>
                  <a:srgbClr val="0033CC"/>
                </a:solidFill>
              </a:rPr>
            </a:br>
            <a:r>
              <a:rPr lang="hu-HU" sz="4000" b="1" dirty="0" smtClean="0">
                <a:solidFill>
                  <a:srgbClr val="0033CC"/>
                </a:solidFill>
              </a:rPr>
              <a:t>alapuló szabványosítás</a:t>
            </a:r>
            <a:endParaRPr lang="hu-HU" sz="4000" b="1" dirty="0">
              <a:solidFill>
                <a:srgbClr val="0033CC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5288" y="1844675"/>
            <a:ext cx="5402262" cy="4392613"/>
            <a:chOff x="1248" y="240"/>
            <a:chExt cx="4176" cy="3600"/>
          </a:xfrm>
        </p:grpSpPr>
        <p:sp>
          <p:nvSpPr>
            <p:cNvPr id="517124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7125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7126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17127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17128" name="Text Box 8"/>
          <p:cNvSpPr txBox="1">
            <a:spLocks noChangeArrowheads="1"/>
          </p:cNvSpPr>
          <p:nvPr/>
        </p:nvSpPr>
        <p:spPr bwMode="auto">
          <a:xfrm>
            <a:off x="1403648" y="5373216"/>
            <a:ext cx="36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 smtClean="0"/>
              <a:t>Gazdaság szereplői</a:t>
            </a:r>
            <a:endParaRPr lang="hu-HU" sz="2800" b="1" dirty="0"/>
          </a:p>
        </p:txBody>
      </p:sp>
      <p:sp>
        <p:nvSpPr>
          <p:cNvPr id="517129" name="Text Box 9"/>
          <p:cNvSpPr txBox="1">
            <a:spLocks noChangeArrowheads="1"/>
          </p:cNvSpPr>
          <p:nvPr/>
        </p:nvSpPr>
        <p:spPr bwMode="auto">
          <a:xfrm>
            <a:off x="2195513" y="429260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dirty="0"/>
              <a:t>NEMZETI</a:t>
            </a:r>
          </a:p>
        </p:txBody>
      </p:sp>
      <p:sp>
        <p:nvSpPr>
          <p:cNvPr id="517130" name="Text Box 10"/>
          <p:cNvSpPr txBox="1">
            <a:spLocks noChangeArrowheads="1"/>
          </p:cNvSpPr>
          <p:nvPr/>
        </p:nvSpPr>
        <p:spPr bwMode="auto">
          <a:xfrm>
            <a:off x="1979712" y="3068960"/>
            <a:ext cx="2087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dirty="0" smtClean="0">
                <a:solidFill>
                  <a:srgbClr val="0033CC"/>
                </a:solidFill>
              </a:rPr>
              <a:t>Regionális</a:t>
            </a:r>
            <a:r>
              <a:rPr lang="hu-HU" dirty="0" smtClean="0">
                <a:solidFill>
                  <a:srgbClr val="0033CC"/>
                </a:solidFill>
              </a:rPr>
              <a:t/>
            </a:r>
            <a:br>
              <a:rPr lang="hu-HU" dirty="0" smtClean="0">
                <a:solidFill>
                  <a:srgbClr val="0033CC"/>
                </a:solidFill>
              </a:rPr>
            </a:br>
            <a:r>
              <a:rPr lang="hu-HU" sz="2800" dirty="0" smtClean="0">
                <a:solidFill>
                  <a:srgbClr val="0033CC"/>
                </a:solidFill>
              </a:rPr>
              <a:t>EURÓPAI</a:t>
            </a:r>
            <a:endParaRPr lang="hu-HU" sz="2800" dirty="0">
              <a:solidFill>
                <a:srgbClr val="0033CC"/>
              </a:solidFill>
            </a:endParaRPr>
          </a:p>
        </p:txBody>
      </p:sp>
      <p:sp>
        <p:nvSpPr>
          <p:cNvPr id="517131" name="Text Box 11"/>
          <p:cNvSpPr txBox="1">
            <a:spLocks noChangeArrowheads="1"/>
          </p:cNvSpPr>
          <p:nvPr/>
        </p:nvSpPr>
        <p:spPr bwMode="auto">
          <a:xfrm>
            <a:off x="2195513" y="2205038"/>
            <a:ext cx="2160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dirty="0">
                <a:solidFill>
                  <a:schemeClr val="accent5">
                    <a:lumMod val="50000"/>
                  </a:schemeClr>
                </a:solidFill>
              </a:rPr>
              <a:t>NEMZETKÖZI</a:t>
            </a:r>
          </a:p>
        </p:txBody>
      </p:sp>
      <p:sp>
        <p:nvSpPr>
          <p:cNvPr id="517132" name="Text Box 12"/>
          <p:cNvSpPr txBox="1">
            <a:spLocks noChangeArrowheads="1"/>
          </p:cNvSpPr>
          <p:nvPr/>
        </p:nvSpPr>
        <p:spPr bwMode="auto">
          <a:xfrm>
            <a:off x="4716462" y="2205038"/>
            <a:ext cx="2375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chemeClr val="accent5">
                    <a:lumMod val="50000"/>
                  </a:schemeClr>
                </a:solidFill>
              </a:rPr>
              <a:t>ISO, IEC, ITU</a:t>
            </a:r>
          </a:p>
        </p:txBody>
      </p:sp>
      <p:sp>
        <p:nvSpPr>
          <p:cNvPr id="517133" name="Text Box 13"/>
          <p:cNvSpPr txBox="1">
            <a:spLocks noChangeArrowheads="1"/>
          </p:cNvSpPr>
          <p:nvPr/>
        </p:nvSpPr>
        <p:spPr bwMode="auto">
          <a:xfrm>
            <a:off x="5076056" y="3212976"/>
            <a:ext cx="3311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rgbClr val="0033CC"/>
                </a:solidFill>
              </a:rPr>
              <a:t>CEN, CENELEC, ETSI</a:t>
            </a:r>
          </a:p>
        </p:txBody>
      </p:sp>
      <p:sp>
        <p:nvSpPr>
          <p:cNvPr id="517134" name="Text Box 14"/>
          <p:cNvSpPr txBox="1">
            <a:spLocks noChangeArrowheads="1"/>
          </p:cNvSpPr>
          <p:nvPr/>
        </p:nvSpPr>
        <p:spPr bwMode="auto">
          <a:xfrm>
            <a:off x="4860032" y="4293096"/>
            <a:ext cx="27358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u="sng" dirty="0"/>
              <a:t>MSZT, DIN, BSI</a:t>
            </a:r>
            <a:r>
              <a:rPr lang="hu-HU" sz="2400" u="sng" dirty="0" smtClean="0"/>
              <a:t>, .. </a:t>
            </a:r>
            <a:endParaRPr lang="hu-HU" sz="2400" u="sng" dirty="0"/>
          </a:p>
        </p:txBody>
      </p:sp>
      <p:sp>
        <p:nvSpPr>
          <p:cNvPr id="517135" name="Text Box 15"/>
          <p:cNvSpPr txBox="1">
            <a:spLocks noChangeArrowheads="1"/>
          </p:cNvSpPr>
          <p:nvPr/>
        </p:nvSpPr>
        <p:spPr bwMode="auto">
          <a:xfrm>
            <a:off x="8244408" y="1700808"/>
            <a:ext cx="61555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800" b="1" dirty="0" smtClean="0"/>
              <a:t>SZERVEZETEK, TAGSÁG</a:t>
            </a:r>
            <a:endParaRPr lang="hu-HU" sz="2800" b="1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3" y="2204864"/>
            <a:ext cx="18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GLOBÁLIS</a:t>
            </a:r>
            <a:endParaRPr lang="hu-H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79512" y="3284984"/>
            <a:ext cx="18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solidFill>
                  <a:srgbClr val="0033CC"/>
                </a:solidFill>
              </a:rPr>
              <a:t>EU+EFTA+</a:t>
            </a:r>
            <a:endParaRPr lang="hu-HU" sz="2400" b="1" dirty="0">
              <a:solidFill>
                <a:srgbClr val="0033CC"/>
              </a:solidFill>
            </a:endParaRPr>
          </a:p>
        </p:txBody>
      </p:sp>
      <p:cxnSp>
        <p:nvCxnSpPr>
          <p:cNvPr id="19" name="Egyenes összekötő nyíllal 18"/>
          <p:cNvCxnSpPr/>
          <p:nvPr/>
        </p:nvCxnSpPr>
        <p:spPr bwMode="auto">
          <a:xfrm flipV="1">
            <a:off x="4932040" y="2708920"/>
            <a:ext cx="1" cy="1584174"/>
          </a:xfrm>
          <a:prstGeom prst="straightConnector1">
            <a:avLst/>
          </a:prstGeom>
          <a:noFill/>
          <a:ln w="38100" cap="flat" cmpd="sng" algn="ctr">
            <a:solidFill>
              <a:srgbClr val="00CC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gyenes összekötő nyíllal 19"/>
          <p:cNvCxnSpPr/>
          <p:nvPr/>
        </p:nvCxnSpPr>
        <p:spPr bwMode="auto">
          <a:xfrm flipV="1">
            <a:off x="6084168" y="3573016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00CC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gyenes összekötő nyíllal 30"/>
          <p:cNvCxnSpPr/>
          <p:nvPr/>
        </p:nvCxnSpPr>
        <p:spPr bwMode="auto">
          <a:xfrm flipV="1">
            <a:off x="6084168" y="4725144"/>
            <a:ext cx="0" cy="864096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gyenes összekötő nyíllal 22"/>
          <p:cNvCxnSpPr/>
          <p:nvPr/>
        </p:nvCxnSpPr>
        <p:spPr bwMode="auto">
          <a:xfrm>
            <a:off x="2123728" y="2780928"/>
            <a:ext cx="0" cy="15841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4" name="Egyenes összekötő nyíllal 23"/>
          <p:cNvCxnSpPr/>
          <p:nvPr/>
        </p:nvCxnSpPr>
        <p:spPr bwMode="auto">
          <a:xfrm>
            <a:off x="3995936" y="3645024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076056" y="2564904"/>
            <a:ext cx="3024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 u="sng" dirty="0" smtClean="0">
                <a:solidFill>
                  <a:schemeClr val="accent5">
                    <a:lumMod val="50000"/>
                  </a:schemeClr>
                </a:solidFill>
              </a:rPr>
              <a:t>Informatika ISO/IEC JTC 1</a:t>
            </a:r>
            <a:endParaRPr lang="hu-HU" sz="1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srgbClr val="0000CC"/>
                </a:solidFill>
              </a:rPr>
              <a:t>Műszaki jogi szabályozás</a:t>
            </a:r>
          </a:p>
        </p:txBody>
      </p:sp>
      <p:sp>
        <p:nvSpPr>
          <p:cNvPr id="447491" name="Oval 3"/>
          <p:cNvSpPr>
            <a:spLocks noChangeArrowheads="1"/>
          </p:cNvSpPr>
          <p:nvPr/>
        </p:nvSpPr>
        <p:spPr bwMode="auto">
          <a:xfrm>
            <a:off x="1835150" y="1628775"/>
            <a:ext cx="3311525" cy="3311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7492" name="Oval 4"/>
          <p:cNvSpPr>
            <a:spLocks noChangeArrowheads="1"/>
          </p:cNvSpPr>
          <p:nvPr/>
        </p:nvSpPr>
        <p:spPr bwMode="auto">
          <a:xfrm>
            <a:off x="3995738" y="1628775"/>
            <a:ext cx="3311525" cy="3311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7493" name="Oval 5"/>
          <p:cNvSpPr>
            <a:spLocks noChangeArrowheads="1"/>
          </p:cNvSpPr>
          <p:nvPr/>
        </p:nvSpPr>
        <p:spPr bwMode="auto">
          <a:xfrm>
            <a:off x="2916238" y="2997200"/>
            <a:ext cx="3311525" cy="3311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7494" name="Text Box 6"/>
          <p:cNvSpPr txBox="1">
            <a:spLocks noChangeArrowheads="1"/>
          </p:cNvSpPr>
          <p:nvPr/>
        </p:nvSpPr>
        <p:spPr bwMode="auto">
          <a:xfrm>
            <a:off x="2051720" y="2348880"/>
            <a:ext cx="2519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>
                <a:latin typeface="Arial" charset="0"/>
              </a:rPr>
              <a:t>VÁLLALKOZÁSOK</a:t>
            </a:r>
          </a:p>
        </p:txBody>
      </p:sp>
      <p:sp>
        <p:nvSpPr>
          <p:cNvPr id="447495" name="Text Box 7"/>
          <p:cNvSpPr txBox="1">
            <a:spLocks noChangeArrowheads="1"/>
          </p:cNvSpPr>
          <p:nvPr/>
        </p:nvSpPr>
        <p:spPr bwMode="auto">
          <a:xfrm>
            <a:off x="5148263" y="2349500"/>
            <a:ext cx="208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>
                <a:latin typeface="Arial" charset="0"/>
              </a:rPr>
              <a:t>KORMÁNYZAT</a:t>
            </a:r>
          </a:p>
        </p:txBody>
      </p:sp>
      <p:sp>
        <p:nvSpPr>
          <p:cNvPr id="447496" name="Text Box 8"/>
          <p:cNvSpPr txBox="1">
            <a:spLocks noChangeArrowheads="1"/>
          </p:cNvSpPr>
          <p:nvPr/>
        </p:nvSpPr>
        <p:spPr bwMode="auto">
          <a:xfrm>
            <a:off x="3492500" y="5229225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>
                <a:latin typeface="Arial" charset="0"/>
              </a:rPr>
              <a:t>FOGYASZTÓK</a:t>
            </a:r>
          </a:p>
        </p:txBody>
      </p:sp>
      <p:sp>
        <p:nvSpPr>
          <p:cNvPr id="447497" name="Text Box 9"/>
          <p:cNvSpPr txBox="1">
            <a:spLocks noChangeArrowheads="1"/>
          </p:cNvSpPr>
          <p:nvPr/>
        </p:nvSpPr>
        <p:spPr bwMode="auto">
          <a:xfrm>
            <a:off x="4140200" y="3500438"/>
            <a:ext cx="865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>
                <a:latin typeface="Arial" charset="0"/>
              </a:rPr>
              <a:t>PIAC</a:t>
            </a:r>
          </a:p>
        </p:txBody>
      </p:sp>
      <p:sp>
        <p:nvSpPr>
          <p:cNvPr id="447498" name="Text Box 10"/>
          <p:cNvSpPr txBox="1">
            <a:spLocks noChangeArrowheads="1"/>
          </p:cNvSpPr>
          <p:nvPr/>
        </p:nvSpPr>
        <p:spPr bwMode="auto">
          <a:xfrm>
            <a:off x="7668344" y="2852936"/>
            <a:ext cx="615553" cy="252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>
                <a:solidFill>
                  <a:srgbClr val="FF3300"/>
                </a:solidFill>
              </a:rPr>
              <a:t>Jogszabályok</a:t>
            </a:r>
          </a:p>
        </p:txBody>
      </p:sp>
      <p:sp>
        <p:nvSpPr>
          <p:cNvPr id="447499" name="Text Box 11"/>
          <p:cNvSpPr txBox="1">
            <a:spLocks noChangeArrowheads="1"/>
          </p:cNvSpPr>
          <p:nvPr/>
        </p:nvSpPr>
        <p:spPr bwMode="auto">
          <a:xfrm>
            <a:off x="1042988" y="2997200"/>
            <a:ext cx="6111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solidFill>
                  <a:srgbClr val="008000"/>
                </a:solidFill>
              </a:rPr>
              <a:t>Szabványok</a:t>
            </a:r>
          </a:p>
        </p:txBody>
      </p:sp>
      <p:sp>
        <p:nvSpPr>
          <p:cNvPr id="447500" name="Text Box 12"/>
          <p:cNvSpPr txBox="1">
            <a:spLocks noChangeArrowheads="1"/>
          </p:cNvSpPr>
          <p:nvPr/>
        </p:nvSpPr>
        <p:spPr bwMode="auto">
          <a:xfrm>
            <a:off x="323528" y="1916832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u="sng" dirty="0">
                <a:solidFill>
                  <a:srgbClr val="008000"/>
                </a:solidFill>
              </a:rPr>
              <a:t>ÖNKÉNTES</a:t>
            </a:r>
          </a:p>
        </p:txBody>
      </p:sp>
      <p:sp>
        <p:nvSpPr>
          <p:cNvPr id="447501" name="Text Box 13"/>
          <p:cNvSpPr txBox="1">
            <a:spLocks noChangeArrowheads="1"/>
          </p:cNvSpPr>
          <p:nvPr/>
        </p:nvSpPr>
        <p:spPr bwMode="auto">
          <a:xfrm>
            <a:off x="7092950" y="1988840"/>
            <a:ext cx="205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u="sng">
                <a:solidFill>
                  <a:srgbClr val="FF3300"/>
                </a:solidFill>
              </a:rPr>
              <a:t>KÖTELEZŐ</a:t>
            </a: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res bemutató">
  <a:themeElements>
    <a:clrScheme name="Üres bemutat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Üres bemutató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Üres bemutat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Office\Sablonok\Üres bemutató.pot</Template>
  <TotalTime>2929</TotalTime>
  <Words>2394</Words>
  <Application>Microsoft Office PowerPoint</Application>
  <PresentationFormat>Diavetítés a képernyőre (4:3 oldalarány)</PresentationFormat>
  <Paragraphs>254</Paragraphs>
  <Slides>24</Slides>
  <Notes>20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Üres bemutató</vt:lpstr>
      <vt:lpstr>1. dia</vt:lpstr>
      <vt:lpstr>2. dia</vt:lpstr>
      <vt:lpstr>3. dia</vt:lpstr>
      <vt:lpstr>Magyar Szabványügyi  Testület</vt:lpstr>
      <vt:lpstr>Az MSZT szolgáltatásai</vt:lpstr>
      <vt:lpstr>6. dia</vt:lpstr>
      <vt:lpstr> A MAGYAR ÉS AZ ANGOL NYELVŰ,  ÉRVÉNYES MAGYAR NEMZETI SZABVÁNYOK ARÁNYA</vt:lpstr>
      <vt:lpstr>Nemzeti képviseleten  alapuló szabványosítás</vt:lpstr>
      <vt:lpstr>Műszaki jogi szabályozás</vt:lpstr>
      <vt:lpstr>Az önkéntes szabványok</vt:lpstr>
      <vt:lpstr>Szabványalkalmazás</vt:lpstr>
      <vt:lpstr>12. dia</vt:lpstr>
      <vt:lpstr>Új megközelítés  alapelvei</vt:lpstr>
      <vt:lpstr>Felvonókra vonatkozó irányelvek</vt:lpstr>
      <vt:lpstr>Európai szabványosítási  program</vt:lpstr>
      <vt:lpstr>Felvonók szerkezetének és  beépítésének biztonsági előírásai.  Személy- és teherszállításra  használt felvonók</vt:lpstr>
      <vt:lpstr>17. dia</vt:lpstr>
      <vt:lpstr>Felvonók szerkezetének és  beépítésének biztonsági előírásai.   A személy- és személy-teher  felvonók különleges alkalmazásai</vt:lpstr>
      <vt:lpstr>Felvonók szerkezetének és  beépítésének biztonsági előírásai.   Meglévő felvonók</vt:lpstr>
      <vt:lpstr>MSZT/MB 314  Felvonók és mozgólépcsők </vt:lpstr>
      <vt:lpstr>Felülvizsgálat</vt:lpstr>
      <vt:lpstr>Összefoglalás</vt:lpstr>
      <vt:lpstr>Köszönöm a figyelmüket </vt:lpstr>
      <vt:lpstr>24. dia</vt:lpstr>
    </vt:vector>
  </TitlesOfParts>
  <Company>MSZT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Szabványügyi Testület bemutatása</dc:title>
  <dc:creator>Vilhelm</dc:creator>
  <cp:lastModifiedBy>SzaboJ</cp:lastModifiedBy>
  <cp:revision>1545</cp:revision>
  <cp:lastPrinted>2004-12-07T09:52:07Z</cp:lastPrinted>
  <dcterms:created xsi:type="dcterms:W3CDTF">1999-09-26T07:16:41Z</dcterms:created>
  <dcterms:modified xsi:type="dcterms:W3CDTF">2017-06-07T14:29:39Z</dcterms:modified>
</cp:coreProperties>
</file>